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59" r:id="rId3"/>
    <p:sldId id="374" r:id="rId4"/>
    <p:sldId id="371" r:id="rId5"/>
    <p:sldId id="372" r:id="rId6"/>
    <p:sldId id="376" r:id="rId7"/>
    <p:sldId id="257" r:id="rId8"/>
    <p:sldId id="280" r:id="rId9"/>
    <p:sldId id="375" r:id="rId10"/>
    <p:sldId id="318" r:id="rId11"/>
    <p:sldId id="317" r:id="rId12"/>
    <p:sldId id="285" r:id="rId13"/>
    <p:sldId id="287" r:id="rId14"/>
    <p:sldId id="289" r:id="rId15"/>
    <p:sldId id="312" r:id="rId16"/>
    <p:sldId id="336" r:id="rId17"/>
    <p:sldId id="291" r:id="rId18"/>
    <p:sldId id="356" r:id="rId19"/>
    <p:sldId id="373" r:id="rId20"/>
    <p:sldId id="370" r:id="rId21"/>
    <p:sldId id="272" r:id="rId22"/>
    <p:sldId id="343" r:id="rId23"/>
    <p:sldId id="282" r:id="rId24"/>
    <p:sldId id="303" r:id="rId25"/>
    <p:sldId id="365" r:id="rId26"/>
    <p:sldId id="339" r:id="rId27"/>
    <p:sldId id="341" r:id="rId28"/>
    <p:sldId id="342" r:id="rId29"/>
    <p:sldId id="362" r:id="rId30"/>
    <p:sldId id="360" r:id="rId31"/>
    <p:sldId id="293" r:id="rId32"/>
    <p:sldId id="363" r:id="rId33"/>
    <p:sldId id="276" r:id="rId34"/>
    <p:sldId id="351" r:id="rId35"/>
    <p:sldId id="352" r:id="rId36"/>
    <p:sldId id="354" r:id="rId37"/>
    <p:sldId id="358" r:id="rId38"/>
    <p:sldId id="323" r:id="rId39"/>
    <p:sldId id="349" r:id="rId40"/>
    <p:sldId id="325" r:id="rId41"/>
    <p:sldId id="330" r:id="rId42"/>
    <p:sldId id="347" r:id="rId43"/>
    <p:sldId id="332" r:id="rId44"/>
    <p:sldId id="348" r:id="rId45"/>
    <p:sldId id="333" r:id="rId46"/>
    <p:sldId id="328" r:id="rId47"/>
    <p:sldId id="329" r:id="rId48"/>
    <p:sldId id="337" r:id="rId49"/>
    <p:sldId id="369" r:id="rId50"/>
    <p:sldId id="366" r:id="rId51"/>
    <p:sldId id="364" r:id="rId52"/>
    <p:sldId id="368" r:id="rId53"/>
    <p:sldId id="335" r:id="rId54"/>
    <p:sldId id="344" r:id="rId55"/>
    <p:sldId id="25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  <a:srgbClr val="E7FBE5"/>
    <a:srgbClr val="FFD9D9"/>
    <a:srgbClr val="4472C4"/>
    <a:srgbClr val="FFBDBD"/>
    <a:srgbClr val="FF9999"/>
    <a:srgbClr val="F8F8F8"/>
    <a:srgbClr val="EFEFEF"/>
    <a:srgbClr val="E66914"/>
    <a:srgbClr val="FFF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>
        <p:scale>
          <a:sx n="75" d="100"/>
          <a:sy n="75" d="100"/>
        </p:scale>
        <p:origin x="4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% d'espèces</a:t>
            </a:r>
            <a:r>
              <a:rPr lang="fr-FR" sz="1800" baseline="0" dirty="0"/>
              <a:t> $ en banque, </a:t>
            </a:r>
            <a:br>
              <a:rPr lang="fr-FR" sz="1800" baseline="0" dirty="0"/>
            </a:br>
            <a:r>
              <a:rPr lang="fr-FR" sz="1600" baseline="0" dirty="0"/>
              <a:t>par niveau de richesse</a:t>
            </a:r>
            <a:r>
              <a:rPr lang="fr-FR" sz="1600" dirty="0"/>
              <a:t> (US)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1769814103401017E-2"/>
          <c:y val="7.2285022581936684E-2"/>
          <c:w val="0.95128118911972082"/>
          <c:h val="0.79557566164887428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Compte espèces</c:v>
                </c:pt>
              </c:strCache>
            </c:strRef>
          </c:tx>
          <c:spPr>
            <a:ln w="25400" cap="rnd">
              <a:solidFill>
                <a:schemeClr val="bg1">
                  <a:alpha val="6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3834668946216385E-2"/>
                  <c:y val="-1.4256367657128744E-2"/>
                </c:manualLayout>
              </c:layout>
              <c:tx>
                <c:rich>
                  <a:bodyPr rot="0" spcFirstLastPara="1" vertOverflow="ellipsis" vert="horz" wrap="square" lIns="38100" tIns="36000" rIns="38100" bIns="252000" anchor="t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rgbClr val="FFD9D9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E2A9391-8328-436B-A717-2C7B55091F7D}" type="VALUE">
                      <a:rPr lang="en-US" sz="1800">
                        <a:solidFill>
                          <a:srgbClr val="FFD9D9"/>
                        </a:solidFill>
                      </a:rPr>
                      <a:pPr>
                        <a:defRPr sz="1400" b="1" i="0" u="none" strike="noStrike" kern="1200" baseline="0">
                          <a:solidFill>
                            <a:srgbClr val="FFD9D9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en-US"/>
                  </a:p>
                </c:rich>
              </c:tx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9.4700995090555934E-2"/>
                      <c:h val="0.22312749533206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E6F-4CC8-9457-88BE2A56C085}"/>
                </c:ext>
              </c:extLst>
            </c:dLbl>
            <c:dLbl>
              <c:idx val="1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6804601792373745E-2"/>
                      <c:h val="0.20149169181339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E6F-4CC8-9457-88BE2A56C085}"/>
                </c:ext>
              </c:extLst>
            </c:dLbl>
            <c:dLbl>
              <c:idx val="2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6.1353827885729774E-2"/>
                      <c:h val="0.195871769667969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EE6F-4CC8-9457-88BE2A56C085}"/>
                </c:ext>
              </c:extLst>
            </c:dLbl>
            <c:dLbl>
              <c:idx val="3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5.7648587085193541E-2"/>
                      <c:h val="0.210756652096932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E6F-4CC8-9457-88BE2A56C08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36000" rIns="38100" bIns="252000" anchor="t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rgbClr val="E7FBE5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4FE0C55-8E11-4A71-BE5D-7D7AEA4BE34F}" type="VALUE">
                      <a:rPr lang="en-US" sz="1800">
                        <a:solidFill>
                          <a:srgbClr val="E7FBE5"/>
                        </a:solidFill>
                      </a:rPr>
                      <a:pPr>
                        <a:defRPr sz="1800" b="1" i="0" u="none" strike="noStrike" kern="1200" baseline="0">
                          <a:solidFill>
                            <a:srgbClr val="E7FBE5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en-US"/>
                  </a:p>
                </c:rich>
              </c:tx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8.5437893089215344E-2"/>
                      <c:h val="0.247516735329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E6F-4CC8-9457-88BE2A56C085}"/>
                </c:ext>
              </c:extLst>
            </c:dLbl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36000" rIns="38100" bIns="252000" anchor="t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28575" cap="rnd">
                <a:solidFill>
                  <a:schemeClr val="bg1">
                    <a:alpha val="69000"/>
                  </a:schemeClr>
                </a:solidFill>
                <a:round/>
              </a:ln>
              <a:effectLst/>
            </c:spPr>
            <c:trendlineType val="poly"/>
            <c:order val="6"/>
            <c:dispRSqr val="0"/>
            <c:dispEq val="0"/>
          </c:trendline>
          <c:cat>
            <c:strRef>
              <c:f>Feuil1!$A$2:$A$6</c:f>
              <c:strCache>
                <c:ptCount val="5"/>
                <c:pt idx="0">
                  <c:v>10 à 25%</c:v>
                </c:pt>
                <c:pt idx="1">
                  <c:v>25% à 50%</c:v>
                </c:pt>
                <c:pt idx="2">
                  <c:v>50% à 75%</c:v>
                </c:pt>
                <c:pt idx="3">
                  <c:v>75% à 90%</c:v>
                </c:pt>
                <c:pt idx="4">
                  <c:v>Top 10% riches US</c:v>
                </c:pt>
              </c:strCache>
            </c:strRef>
          </c:cat>
          <c:val>
            <c:numRef>
              <c:f>Feuil1!$B$2:$B$6</c:f>
              <c:numCache>
                <c:formatCode>0%</c:formatCode>
                <c:ptCount val="5"/>
                <c:pt idx="0">
                  <c:v>0.65</c:v>
                </c:pt>
                <c:pt idx="1">
                  <c:v>0.28000000000000003</c:v>
                </c:pt>
                <c:pt idx="2">
                  <c:v>0.3</c:v>
                </c:pt>
                <c:pt idx="3">
                  <c:v>0.23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6F-4CC8-9457-88BE2A56C08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50054048"/>
        <c:axId val="350032000"/>
      </c:lineChart>
      <c:catAx>
        <c:axId val="3500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32000"/>
        <c:crosses val="autoZero"/>
        <c:auto val="1"/>
        <c:lblAlgn val="ctr"/>
        <c:lblOffset val="100"/>
        <c:noMultiLvlLbl val="0"/>
      </c:catAx>
      <c:valAx>
        <c:axId val="3500320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5005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9E5C1-B013-4016-9EB3-BA213A882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7A6871-06E9-458F-A7C1-AE72E2072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DA9660-DC8A-4C49-83B4-DFD0AF10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BC97F-F1E9-4CFA-B019-6AD8C1BA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E9163E-5501-4122-9602-13C09667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FFB43-708A-4C70-96BA-E71CBC88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310C5F-088C-48C6-A716-48E0F8DCE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93A2D6-11DB-4822-9559-E60B2F98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0BE19-413E-4917-A3F2-EA0DC56D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C16629-775C-483A-97B3-E62CE43D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3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6A0639-C537-458D-A829-79A49969D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C851E9-1265-434C-BD28-B6755C70C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157697-F213-48A9-BB17-B5295648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5A38BD-D7B3-402B-B097-BA68DA18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CC0BC-6454-4F56-9E99-DF5D72E2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F8EC-2D08-4718-B96D-7C1502BC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E8388-F197-4947-8787-A04D372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2B0FA-31D6-4F85-95B9-492BF9E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B38DD-DC27-45D9-AA35-5989E87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FBAA3-9F1E-45B1-BCD3-35E0D3F2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2CCE8-9F5A-42F7-9D27-70B9B005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2483A-4B70-4AB0-B894-6722C250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D307BE-447D-438B-A6EF-8BB05A2D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386A8-35DE-4D84-8E45-2DBDBAF1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0A9932-4406-4CFD-9D49-478AFE92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1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ED6EA-5375-43CA-89D3-79464EBB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5C04E0-9200-4BBE-BB2D-4E7EC4B1E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C626C-816F-4CED-986F-CC64F35F1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CDF17-0DF3-413E-AB55-B8C2876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6BD125-F266-4C8C-84BE-3537D40A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D10576-EA2B-43C8-9AAF-86A799AA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96A45-61C6-4761-9E09-3D17C40B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3724D-DA48-47CA-9615-1A4D46B7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000A05-8378-4B97-8B10-280110E48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B47636-DE68-4781-9D4B-B9CC96EDB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D72812-4A68-4CC2-8CC3-9C17F631F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C24A61-EBFC-49A6-A16F-9CCFA824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5C3657-22DC-4A6A-B34C-C0BD9BF8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CCB7B3-2B15-4686-9A13-B5D12530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5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5E14D-7D1C-4B81-9060-DE227ADE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059B9A-2632-4A95-8E53-138CEE0B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14D05-8631-41B5-9624-9D6E9C14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2D1DA9-2C3D-4F36-8589-B8401160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FA87FD-F65B-490E-B190-54A070D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B042B7-204D-4357-B840-E842C6B4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8B0E01-D3EF-452E-BD39-B17FAD83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72173-D470-460E-A5E1-F51E94AE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E7394-0635-42FE-8ADA-9B0CDFF9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773008-88DD-4662-A6A0-71B847066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89B719-6656-4077-857A-B31FD117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359F3C-38F0-4DD1-9F6D-496EB28E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CDEB77-0C2C-4E6D-A18A-CFD53B79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AF01C-2F8E-4B2C-AEEC-20D1FA03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C5E29E-22C2-4AF9-83B7-304FE8D0F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FDB482-4DEB-44D9-8AF8-E9B928973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DAB7EB-2F33-405A-8741-9648F305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55FD-ADA8-43CF-A56B-66DFCE35ADD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955C9-1BF4-478B-9B25-7F36EBE3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CE1AB2-32AF-42F0-9D39-999A7BA3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43FEFA-0D82-4913-9530-60836A36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F174F0-93A5-4DFE-AF7D-1950298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FE1A7-2D9F-4A5F-846A-B4706A00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255FD-ADA8-43CF-A56B-66DFCE35ADD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ECAE-6751-49F4-82C1-48216CD9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E15FD-CB56-440A-8E82-CC3EF786E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4998E0-E0BF-4FEE-F948-4B129DBF8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000"/>
          </a:blip>
          <a:srcRect t="2956"/>
          <a:stretch/>
        </p:blipFill>
        <p:spPr>
          <a:xfrm>
            <a:off x="8820150" y="-252725"/>
            <a:ext cx="3371850" cy="33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twitter.com/SortieDeBanqu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10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7.wdp"/><Relationship Id="rId1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hyperlink" Target="https://cakewallet.com/" TargetMode="External"/><Relationship Id="rId12" Type="http://schemas.openxmlformats.org/officeDocument/2006/relationships/image" Target="../media/image30.png"/><Relationship Id="rId17" Type="http://schemas.microsoft.com/office/2007/relationships/hdphoto" Target="../media/hdphoto9.wdp"/><Relationship Id="rId2" Type="http://schemas.openxmlformats.org/officeDocument/2006/relationships/image" Target="../media/image26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29.png"/><Relationship Id="rId19" Type="http://schemas.microsoft.com/office/2007/relationships/hdphoto" Target="../media/hdphoto10.wdp"/><Relationship Id="rId4" Type="http://schemas.openxmlformats.org/officeDocument/2006/relationships/image" Target="../media/image27.png"/><Relationship Id="rId9" Type="http://schemas.microsoft.com/office/2007/relationships/hdphoto" Target="../media/hdphoto5.wdp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ymonero.com/" TargetMode="External"/><Relationship Id="rId13" Type="http://schemas.openxmlformats.org/officeDocument/2006/relationships/image" Target="../media/image30.png"/><Relationship Id="rId18" Type="http://schemas.microsoft.com/office/2007/relationships/hdphoto" Target="../media/hdphoto9.wdp"/><Relationship Id="rId3" Type="http://schemas.openxmlformats.org/officeDocument/2006/relationships/image" Target="../media/image7.png"/><Relationship Id="rId21" Type="http://schemas.openxmlformats.org/officeDocument/2006/relationships/image" Target="../media/image34.png"/><Relationship Id="rId7" Type="http://schemas.openxmlformats.org/officeDocument/2006/relationships/hyperlink" Target="https://cakewallet.com/" TargetMode="External"/><Relationship Id="rId12" Type="http://schemas.microsoft.com/office/2007/relationships/hdphoto" Target="../media/hdphoto6.wdp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openxmlformats.org/officeDocument/2006/relationships/image" Target="../media/image31.png"/><Relationship Id="rId10" Type="http://schemas.microsoft.com/office/2007/relationships/hdphoto" Target="../media/hdphoto5.wdp"/><Relationship Id="rId19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11.wdp"/><Relationship Id="rId3" Type="http://schemas.openxmlformats.org/officeDocument/2006/relationships/image" Target="../media/image7.png"/><Relationship Id="rId7" Type="http://schemas.microsoft.com/office/2007/relationships/hdphoto" Target="../media/hdphoto7.wdp"/><Relationship Id="rId12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0.wdp"/><Relationship Id="rId5" Type="http://schemas.microsoft.com/office/2007/relationships/hdphoto" Target="../media/hdphoto6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png"/><Relationship Id="rId1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1.jpeg"/><Relationship Id="rId12" Type="http://schemas.openxmlformats.org/officeDocument/2006/relationships/image" Target="../media/image6.png"/><Relationship Id="rId17" Type="http://schemas.microsoft.com/office/2007/relationships/hdphoto" Target="../media/hdphoto13.wdp"/><Relationship Id="rId2" Type="http://schemas.openxmlformats.org/officeDocument/2006/relationships/image" Target="../media/image38.jp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4.wdp"/><Relationship Id="rId5" Type="http://schemas.openxmlformats.org/officeDocument/2006/relationships/image" Target="../media/image40.png"/><Relationship Id="rId15" Type="http://schemas.openxmlformats.org/officeDocument/2006/relationships/image" Target="../media/image42.png"/><Relationship Id="rId10" Type="http://schemas.openxmlformats.org/officeDocument/2006/relationships/image" Target="../media/image27.png"/><Relationship Id="rId19" Type="http://schemas.microsoft.com/office/2007/relationships/hdphoto" Target="../media/hdphoto14.wdp"/><Relationship Id="rId4" Type="http://schemas.openxmlformats.org/officeDocument/2006/relationships/image" Target="../media/image39.jpeg"/><Relationship Id="rId9" Type="http://schemas.microsoft.com/office/2007/relationships/hdphoto" Target="../media/hdphoto1.wdp"/><Relationship Id="rId1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microsoft.com/office/2007/relationships/hdphoto" Target="../media/hdphoto14.wdp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microsoft.com/office/2007/relationships/hdphoto" Target="../media/hdphoto13.wdp"/><Relationship Id="rId10" Type="http://schemas.openxmlformats.org/officeDocument/2006/relationships/hyperlink" Target="https://www.kraken.com/fr/sign-up?type=business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hoenix.acinq.co/" TargetMode="External"/><Relationship Id="rId3" Type="http://schemas.microsoft.com/office/2007/relationships/hdphoto" Target="../media/hdphoto13.wdp"/><Relationship Id="rId7" Type="http://schemas.openxmlformats.org/officeDocument/2006/relationships/hyperlink" Target="https://bluewallet.io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mbassadeur.decouvrebitcoin.fr/" TargetMode="External"/><Relationship Id="rId11" Type="http://schemas.openxmlformats.org/officeDocument/2006/relationships/image" Target="../media/image7.png"/><Relationship Id="rId5" Type="http://schemas.microsoft.com/office/2007/relationships/hdphoto" Target="../media/hdphoto14.wdp"/><Relationship Id="rId10" Type="http://schemas.openxmlformats.org/officeDocument/2006/relationships/hyperlink" Target="https://www.payerenbitcoin.fr/carte-des-commerces/" TargetMode="External"/><Relationship Id="rId4" Type="http://schemas.openxmlformats.org/officeDocument/2006/relationships/image" Target="../media/image44.png"/><Relationship Id="rId9" Type="http://schemas.openxmlformats.org/officeDocument/2006/relationships/hyperlink" Target="https://btcmap.org/m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54.png"/><Relationship Id="rId3" Type="http://schemas.microsoft.com/office/2007/relationships/hdphoto" Target="../media/hdphoto13.wdp"/><Relationship Id="rId21" Type="http://schemas.microsoft.com/office/2007/relationships/hdphoto" Target="../media/hdphoto14.wdp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1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6.png"/><Relationship Id="rId5" Type="http://schemas.openxmlformats.org/officeDocument/2006/relationships/image" Target="../media/image50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19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27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5.png"/><Relationship Id="rId18" Type="http://schemas.openxmlformats.org/officeDocument/2006/relationships/hyperlink" Target="https://cryptwerk.com/coinmap/btc/" TargetMode="External"/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hyperlink" Target="https://coinmap.org/view/" TargetMode="External"/><Relationship Id="rId2" Type="http://schemas.openxmlformats.org/officeDocument/2006/relationships/image" Target="../media/image52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microsoft.com/office/2007/relationships/hdphoto" Target="../media/hdphoto16.wdp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9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ingsat.com/" TargetMode="External"/><Relationship Id="rId2" Type="http://schemas.openxmlformats.org/officeDocument/2006/relationships/hyperlink" Target="https://dcabtc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infocharts.com/moner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.png"/><Relationship Id="rId18" Type="http://schemas.openxmlformats.org/officeDocument/2006/relationships/image" Target="../media/image32.png"/><Relationship Id="rId3" Type="http://schemas.openxmlformats.org/officeDocument/2006/relationships/image" Target="../media/image72.png"/><Relationship Id="rId21" Type="http://schemas.microsoft.com/office/2007/relationships/hdphoto" Target="../media/hdphoto10.wdp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71.jpe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microsoft.com/office/2007/relationships/hdphoto" Target="../media/hdphoto21.wdp"/><Relationship Id="rId10" Type="http://schemas.openxmlformats.org/officeDocument/2006/relationships/hyperlink" Target="https://www.monerujo.io/" TargetMode="External"/><Relationship Id="rId19" Type="http://schemas.microsoft.com/office/2007/relationships/hdphoto" Target="../media/hdphoto9.wdp"/><Relationship Id="rId4" Type="http://schemas.microsoft.com/office/2007/relationships/hdphoto" Target="../media/hdphoto20.wdp"/><Relationship Id="rId9" Type="http://schemas.openxmlformats.org/officeDocument/2006/relationships/hyperlink" Target="https://cakewallet.com/" TargetMode="External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2.wdp"/><Relationship Id="rId7" Type="http://schemas.openxmlformats.org/officeDocument/2006/relationships/image" Target="../media/image77.png"/><Relationship Id="rId12" Type="http://schemas.microsoft.com/office/2007/relationships/hdphoto" Target="../media/hdphoto2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.png"/><Relationship Id="rId3" Type="http://schemas.microsoft.com/office/2007/relationships/hdphoto" Target="../media/hdphoto25.wdp"/><Relationship Id="rId7" Type="http://schemas.microsoft.com/office/2007/relationships/hdphoto" Target="../media/hdphoto26.wdp"/><Relationship Id="rId12" Type="http://schemas.openxmlformats.org/officeDocument/2006/relationships/image" Target="../media/image90.png"/><Relationship Id="rId17" Type="http://schemas.openxmlformats.org/officeDocument/2006/relationships/image" Target="../media/image92.jpeg"/><Relationship Id="rId2" Type="http://schemas.openxmlformats.org/officeDocument/2006/relationships/image" Target="../media/image82.png"/><Relationship Id="rId16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jpeg"/><Relationship Id="rId1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7.png"/><Relationship Id="rId18" Type="http://schemas.microsoft.com/office/2007/relationships/hdphoto" Target="../media/hdphoto29.wdp"/><Relationship Id="rId3" Type="http://schemas.openxmlformats.org/officeDocument/2006/relationships/image" Target="../media/image93.png"/><Relationship Id="rId7" Type="http://schemas.microsoft.com/office/2007/relationships/hdphoto" Target="../media/hdphoto4.wdp"/><Relationship Id="rId12" Type="http://schemas.microsoft.com/office/2007/relationships/hdphoto" Target="../media/hdphoto28.wdp"/><Relationship Id="rId17" Type="http://schemas.openxmlformats.org/officeDocument/2006/relationships/image" Target="../media/image97.png"/><Relationship Id="rId2" Type="http://schemas.openxmlformats.org/officeDocument/2006/relationships/image" Target="../media/image3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95.png"/><Relationship Id="rId5" Type="http://schemas.openxmlformats.org/officeDocument/2006/relationships/image" Target="../media/image7.png"/><Relationship Id="rId15" Type="http://schemas.openxmlformats.org/officeDocument/2006/relationships/image" Target="../media/image90.png"/><Relationship Id="rId10" Type="http://schemas.microsoft.com/office/2007/relationships/hdphoto" Target="../media/hdphoto5.wdp"/><Relationship Id="rId4" Type="http://schemas.openxmlformats.org/officeDocument/2006/relationships/image" Target="../media/image94.png"/><Relationship Id="rId9" Type="http://schemas.openxmlformats.org/officeDocument/2006/relationships/image" Target="../media/image28.pn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relai.app/" TargetMode="External"/><Relationship Id="rId13" Type="http://schemas.openxmlformats.org/officeDocument/2006/relationships/image" Target="../media/image101.png"/><Relationship Id="rId18" Type="http://schemas.microsoft.com/office/2007/relationships/hdphoto" Target="../media/hdphoto32.wdp"/><Relationship Id="rId3" Type="http://schemas.microsoft.com/office/2007/relationships/hdphoto" Target="../media/hdphoto4.wdp"/><Relationship Id="rId7" Type="http://schemas.openxmlformats.org/officeDocument/2006/relationships/hyperlink" Target="https://bluewallet.io/" TargetMode="External"/><Relationship Id="rId12" Type="http://schemas.openxmlformats.org/officeDocument/2006/relationships/image" Target="../media/image100.png"/><Relationship Id="rId17" Type="http://schemas.openxmlformats.org/officeDocument/2006/relationships/image" Target="../media/image103.png"/><Relationship Id="rId2" Type="http://schemas.openxmlformats.org/officeDocument/2006/relationships/image" Target="../media/image27.png"/><Relationship Id="rId16" Type="http://schemas.microsoft.com/office/2007/relationships/hdphoto" Target="../media/hdphoto31.wdp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nerujo.io/" TargetMode="External"/><Relationship Id="rId11" Type="http://schemas.openxmlformats.org/officeDocument/2006/relationships/hyperlink" Target="https://www.exodus.com/" TargetMode="External"/><Relationship Id="rId5" Type="http://schemas.openxmlformats.org/officeDocument/2006/relationships/hyperlink" Target="https://cakewallet.com/" TargetMode="External"/><Relationship Id="rId15" Type="http://schemas.openxmlformats.org/officeDocument/2006/relationships/image" Target="../media/image102.png"/><Relationship Id="rId10" Type="http://schemas.openxmlformats.org/officeDocument/2006/relationships/hyperlink" Target="https://www.mtpelerin.com/fr/bridge-wallet" TargetMode="External"/><Relationship Id="rId19" Type="http://schemas.openxmlformats.org/officeDocument/2006/relationships/image" Target="../media/image104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microsoft.com/office/2007/relationships/hdphoto" Target="../media/hdphoto30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108.png"/><Relationship Id="rId4" Type="http://schemas.microsoft.com/office/2007/relationships/hdphoto" Target="../media/hdphoto3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07/relationships/hdphoto" Target="../media/hdphoto35.wdp"/><Relationship Id="rId3" Type="http://schemas.openxmlformats.org/officeDocument/2006/relationships/image" Target="../media/image110.jpg"/><Relationship Id="rId7" Type="http://schemas.openxmlformats.org/officeDocument/2006/relationships/image" Target="../media/image6.png"/><Relationship Id="rId12" Type="http://schemas.openxmlformats.org/officeDocument/2006/relationships/image" Target="../media/image112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34.wdp"/><Relationship Id="rId5" Type="http://schemas.openxmlformats.org/officeDocument/2006/relationships/image" Target="../media/image111.jpg"/><Relationship Id="rId10" Type="http://schemas.openxmlformats.org/officeDocument/2006/relationships/image" Target="../media/image108.png"/><Relationship Id="rId4" Type="http://schemas.openxmlformats.org/officeDocument/2006/relationships/image" Target="../media/image106.JPG"/><Relationship Id="rId9" Type="http://schemas.microsoft.com/office/2007/relationships/hdphoto" Target="../media/hdphoto3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6.wdp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4.png"/><Relationship Id="rId7" Type="http://schemas.microsoft.com/office/2007/relationships/hdphoto" Target="../media/hdphoto33.wdp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microsoft.com/office/2007/relationships/hdphoto" Target="../media/hdphoto34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0.jpg"/><Relationship Id="rId7" Type="http://schemas.openxmlformats.org/officeDocument/2006/relationships/image" Target="../media/image7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5.wdp"/><Relationship Id="rId5" Type="http://schemas.microsoft.com/office/2007/relationships/hdphoto" Target="../media/hdphoto33.wdp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7.wdp"/><Relationship Id="rId7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inmarketcap.com/fr/" TargetMode="External"/><Relationship Id="rId5" Type="http://schemas.microsoft.com/office/2007/relationships/hdphoto" Target="../media/hdphoto27.wdp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verity_france/status/162221911699084902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37.wdp"/><Relationship Id="rId7" Type="http://schemas.microsoft.com/office/2007/relationships/hdphoto" Target="../media/hdphoto38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microsoft.com/office/2007/relationships/hdphoto" Target="../media/hdphoto27.wdp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7.wdp"/><Relationship Id="rId18" Type="http://schemas.microsoft.com/office/2007/relationships/hdphoto" Target="../media/hdphoto29.wdp"/><Relationship Id="rId3" Type="http://schemas.microsoft.com/office/2007/relationships/hdphoto" Target="../media/hdphoto38.wdp"/><Relationship Id="rId7" Type="http://schemas.microsoft.com/office/2007/relationships/hdphoto" Target="../media/hdphoto5.wdp"/><Relationship Id="rId12" Type="http://schemas.openxmlformats.org/officeDocument/2006/relationships/image" Target="../media/image117.png"/><Relationship Id="rId17" Type="http://schemas.openxmlformats.org/officeDocument/2006/relationships/image" Target="../media/image97.png"/><Relationship Id="rId2" Type="http://schemas.openxmlformats.org/officeDocument/2006/relationships/image" Target="../media/image1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microsoft.com/office/2007/relationships/hdphoto" Target="../media/hdphoto20.wdp"/><Relationship Id="rId15" Type="http://schemas.microsoft.com/office/2007/relationships/hdphoto" Target="../media/hdphoto27.wdp"/><Relationship Id="rId10" Type="http://schemas.openxmlformats.org/officeDocument/2006/relationships/image" Target="../media/image44.png"/><Relationship Id="rId4" Type="http://schemas.openxmlformats.org/officeDocument/2006/relationships/image" Target="../media/image72.png"/><Relationship Id="rId9" Type="http://schemas.microsoft.com/office/2007/relationships/hdphoto" Target="../media/hdphoto13.wdp"/><Relationship Id="rId1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microsoft.com/office/2007/relationships/hdphoto" Target="../media/hdphoto38.wdp"/><Relationship Id="rId7" Type="http://schemas.microsoft.com/office/2007/relationships/hdphoto" Target="../media/hdphoto14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3.wdp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ycnot.me/services?type=SMS" TargetMode="External"/><Relationship Id="rId2" Type="http://schemas.openxmlformats.org/officeDocument/2006/relationships/hyperlink" Target="https://kycnot.me/services?type=VP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ycnot.me/services?type=VP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9.wdp"/><Relationship Id="rId5" Type="http://schemas.openxmlformats.org/officeDocument/2006/relationships/image" Target="../media/image120.png"/><Relationship Id="rId4" Type="http://schemas.microsoft.com/office/2007/relationships/hdphoto" Target="../media/hdphoto27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ambassadeur.decouvrebitcoin.fr/" TargetMode="External"/><Relationship Id="rId13" Type="http://schemas.openxmlformats.org/officeDocument/2006/relationships/hyperlink" Target="https://youtu.be/EyTbHL2HxZg" TargetMode="External"/><Relationship Id="rId3" Type="http://schemas.openxmlformats.org/officeDocument/2006/relationships/hyperlink" Target="t.me/SortieDeBanque" TargetMode="External"/><Relationship Id="rId7" Type="http://schemas.openxmlformats.org/officeDocument/2006/relationships/hyperlink" Target="decouvrebitcoin.fr" TargetMode="External"/><Relationship Id="rId12" Type="http://schemas.openxmlformats.org/officeDocument/2006/relationships/hyperlink" Target="https://youtu.be/Baia_Br7NJA" TargetMode="External"/><Relationship Id="rId2" Type="http://schemas.openxmlformats.org/officeDocument/2006/relationships/hyperlink" Target="twitter.com/SortieDeBanq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witter.com/DecouvreBitcoin" TargetMode="External"/><Relationship Id="rId11" Type="http://schemas.openxmlformats.org/officeDocument/2006/relationships/hyperlink" Target="https://youtu.be/Ru0ZSw1zyWg" TargetMode="External"/><Relationship Id="rId5" Type="http://schemas.openxmlformats.org/officeDocument/2006/relationships/hyperlink" Target="https://odysee.com/@SortieDeBanque" TargetMode="External"/><Relationship Id="rId10" Type="http://schemas.openxmlformats.org/officeDocument/2006/relationships/hyperlink" Target="https://youtu.be/P6DJ2GOFhNg" TargetMode="External"/><Relationship Id="rId4" Type="http://schemas.openxmlformats.org/officeDocument/2006/relationships/hyperlink" Target="mailto:youtube.com/@sortiedebanque" TargetMode="External"/><Relationship Id="rId9" Type="http://schemas.openxmlformats.org/officeDocument/2006/relationships/hyperlink" Target="https://twitter.com/GA_Crypto_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Just-mining.com" TargetMode="External"/><Relationship Id="rId7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Feel-mining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ero-project/monero" TargetMode="External"/><Relationship Id="rId2" Type="http://schemas.openxmlformats.org/officeDocument/2006/relationships/hyperlink" Target="https://github.com/bitcoin/bitco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E1552-39AA-49DA-8375-3DC11329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67" y="1821581"/>
            <a:ext cx="9689226" cy="2438372"/>
          </a:xfrm>
        </p:spPr>
        <p:txBody>
          <a:bodyPr>
            <a:normAutofit/>
          </a:bodyPr>
          <a:lstStyle/>
          <a:p>
            <a:r>
              <a:rPr lang="fr-FR" sz="2500" dirty="0"/>
              <a:t>Pas de conflit d’intérêt -  Collectif citoyen et apartisan</a:t>
            </a:r>
            <a:br>
              <a:rPr lang="fr-FR" sz="2500" dirty="0"/>
            </a:br>
            <a:r>
              <a:rPr lang="fr-FR" sz="2500" dirty="0"/>
              <a:t>Expérimentés, actifs</a:t>
            </a:r>
            <a:br>
              <a:rPr lang="fr-FR" sz="2500" dirty="0"/>
            </a:br>
            <a:br>
              <a:rPr lang="fr-FR" sz="2500" dirty="0"/>
            </a:br>
            <a:r>
              <a:rPr lang="fr-FR" sz="2500" dirty="0"/>
              <a:t>Donner une direction claire pour une alternative + accompagner</a:t>
            </a:r>
            <a:br>
              <a:rPr lang="fr-FR" sz="2500" dirty="0"/>
            </a:br>
            <a:r>
              <a:rPr lang="fr-FR" sz="2500" dirty="0"/>
              <a:t>Pas là pour de la spéculation, mais pour des </a:t>
            </a:r>
            <a:r>
              <a:rPr lang="fr-FR" sz="2500" b="1" dirty="0"/>
              <a:t>outils monétaires </a:t>
            </a:r>
            <a:br>
              <a:rPr lang="fr-FR" sz="2500" b="1" dirty="0"/>
            </a:br>
            <a:r>
              <a:rPr lang="fr-FR" sz="2500" b="1" dirty="0"/>
              <a:t>citoyens et résilients</a:t>
            </a:r>
            <a:endParaRPr lang="en-US" sz="25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0176F-0638-405B-86AF-7732065AA4EF}"/>
              </a:ext>
            </a:extLst>
          </p:cNvPr>
          <p:cNvSpPr/>
          <p:nvPr/>
        </p:nvSpPr>
        <p:spPr>
          <a:xfrm>
            <a:off x="2238506" y="334011"/>
            <a:ext cx="753274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/>
              <a:t>Sortie progressive de l’euro en faillite</a:t>
            </a:r>
          </a:p>
          <a:p>
            <a:pPr algn="ctr"/>
            <a:r>
              <a:rPr lang="fr-FR" sz="2800" dirty="0"/>
              <a:t>- Proposition d’une solution alternative simple et applicable dès aujourd’hui -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D15C3-6C7A-4E14-8C78-91FC74C33701}"/>
              </a:ext>
            </a:extLst>
          </p:cNvPr>
          <p:cNvSpPr/>
          <p:nvPr/>
        </p:nvSpPr>
        <p:spPr>
          <a:xfrm>
            <a:off x="3643006" y="4382236"/>
            <a:ext cx="45572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@SortieDeBanque</a:t>
            </a:r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A748809D-B4BE-42E6-86AC-9549B8C8D7A9}"/>
              </a:ext>
            </a:extLst>
          </p:cNvPr>
          <p:cNvSpPr/>
          <p:nvPr/>
        </p:nvSpPr>
        <p:spPr>
          <a:xfrm rot="5400000">
            <a:off x="402614" y="-402614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BF22C-74D2-4A66-819A-80A2F3AE6EAB}"/>
              </a:ext>
            </a:extLst>
          </p:cNvPr>
          <p:cNvSpPr/>
          <p:nvPr/>
        </p:nvSpPr>
        <p:spPr>
          <a:xfrm>
            <a:off x="370031" y="4978216"/>
            <a:ext cx="26850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/>
              <a:t>Créé : 08/2022</a:t>
            </a:r>
            <a:br>
              <a:rPr lang="fr-FR" sz="2000" i="1" dirty="0"/>
            </a:br>
            <a:r>
              <a:rPr lang="fr-FR" sz="2000" i="1" dirty="0"/>
              <a:t>Mise à jour :  </a:t>
            </a:r>
            <a:r>
              <a:rPr lang="fr-FR" sz="2000" b="1" i="1" dirty="0"/>
              <a:t>01/2023</a:t>
            </a:r>
          </a:p>
          <a:p>
            <a:endParaRPr lang="fr-FR" sz="2000" b="1" i="1" dirty="0"/>
          </a:p>
          <a:p>
            <a:r>
              <a:rPr lang="fr-FR" sz="2000" b="1" i="1" dirty="0"/>
              <a:t>Open Source !</a:t>
            </a:r>
            <a:br>
              <a:rPr lang="fr-FR" sz="2000" b="1" i="1" dirty="0"/>
            </a:br>
            <a:r>
              <a:rPr lang="fr-FR" sz="2000" b="1" i="1" u="sng" dirty="0">
                <a:solidFill>
                  <a:schemeClr val="accent5">
                    <a:lumMod val="75000"/>
                  </a:schemeClr>
                </a:solidFill>
              </a:rPr>
              <a:t>Merci de nous citer</a:t>
            </a:r>
            <a:endParaRPr lang="en-US" sz="2000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F77384-B4C7-1FA7-0C99-45B7A724016A}"/>
              </a:ext>
            </a:extLst>
          </p:cNvPr>
          <p:cNvSpPr txBox="1"/>
          <p:nvPr/>
        </p:nvSpPr>
        <p:spPr>
          <a:xfrm>
            <a:off x="3055042" y="5694471"/>
            <a:ext cx="5646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Clause de non-</a:t>
            </a:r>
            <a:r>
              <a:rPr lang="en-US" sz="1600" dirty="0" err="1">
                <a:solidFill>
                  <a:schemeClr val="dk1"/>
                </a:solidFill>
              </a:rPr>
              <a:t>responsabilité</a:t>
            </a:r>
            <a:r>
              <a:rPr lang="en-US" sz="1600" dirty="0">
                <a:solidFill>
                  <a:schemeClr val="dk1"/>
                </a:solidFill>
              </a:rPr>
              <a:t> (extrait) – </a:t>
            </a:r>
            <a:r>
              <a:rPr lang="en-US" sz="1600" dirty="0" err="1">
                <a:solidFill>
                  <a:schemeClr val="dk1"/>
                </a:solidFill>
              </a:rPr>
              <a:t>Rien</a:t>
            </a:r>
            <a:r>
              <a:rPr lang="en-US" sz="1600" dirty="0">
                <a:solidFill>
                  <a:schemeClr val="dk1"/>
                </a:solidFill>
              </a:rPr>
              <a:t> de </a:t>
            </a:r>
            <a:r>
              <a:rPr lang="en-US" sz="1600" dirty="0" err="1">
                <a:solidFill>
                  <a:schemeClr val="dk1"/>
                </a:solidFill>
              </a:rPr>
              <a:t>ce</a:t>
            </a:r>
            <a:r>
              <a:rPr lang="en-US" sz="1600" dirty="0">
                <a:solidFill>
                  <a:schemeClr val="dk1"/>
                </a:solidFill>
              </a:rPr>
              <a:t> qui suit ne fait office de conseil financier. </a:t>
            </a:r>
            <a:r>
              <a:rPr lang="en-US" sz="1600" dirty="0" err="1">
                <a:solidFill>
                  <a:schemeClr val="dk1"/>
                </a:solidFill>
              </a:rPr>
              <a:t>Faites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toujours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vos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propres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recherches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avant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toute</a:t>
            </a:r>
            <a:r>
              <a:rPr lang="en-US" sz="1600" dirty="0">
                <a:solidFill>
                  <a:schemeClr val="dk1"/>
                </a:solidFill>
              </a:rPr>
              <a:t> decision </a:t>
            </a:r>
            <a:r>
              <a:rPr lang="en-US" sz="1600" dirty="0" err="1">
                <a:solidFill>
                  <a:schemeClr val="dk1"/>
                </a:solidFill>
              </a:rPr>
              <a:t>d'investissement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276D37-3199-B055-0CD9-0D46ECDD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6"/>
          <a:stretch/>
        </p:blipFill>
        <p:spPr>
          <a:xfrm>
            <a:off x="9136960" y="4158550"/>
            <a:ext cx="1944948" cy="1951419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1CCEC496-7DDD-4F98-B7FC-030C2D496F10}"/>
              </a:ext>
            </a:extLst>
          </p:cNvPr>
          <p:cNvSpPr/>
          <p:nvPr/>
        </p:nvSpPr>
        <p:spPr>
          <a:xfrm rot="16200000">
            <a:off x="9909603" y="4575602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7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DA864-198F-F674-76AE-6BEEFA3D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52" y="107476"/>
            <a:ext cx="7398026" cy="440089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Changement de structure monétaire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6CC98F-30F0-7A0C-6954-59A18E0FA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4" b="14138"/>
          <a:stretch/>
        </p:blipFill>
        <p:spPr>
          <a:xfrm>
            <a:off x="1690079" y="847154"/>
            <a:ext cx="4168245" cy="30480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56C38C-2685-C816-8FE8-F755138C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5" b="13264"/>
          <a:stretch/>
        </p:blipFill>
        <p:spPr>
          <a:xfrm>
            <a:off x="6491939" y="712894"/>
            <a:ext cx="3838219" cy="3316619"/>
          </a:xfrm>
          <a:prstGeom prst="rect">
            <a:avLst/>
          </a:prstGeom>
        </p:spPr>
      </p:pic>
      <p:pic>
        <p:nvPicPr>
          <p:cNvPr id="1026" name="Picture 2" descr="Big Brother eye logo unveiled by Channel 5 in first trailer | Metro News">
            <a:extLst>
              <a:ext uri="{FF2B5EF4-FFF2-40B4-BE49-F238E27FC236}">
                <a16:creationId xmlns:a16="http://schemas.microsoft.com/office/drawing/2014/main" id="{734D4C1F-9B4D-C4AF-AD06-9D4BFFE9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956" y1="53636" x2="24033" y2="51364"/>
                        <a14:foregroundMark x1="81215" y1="58636" x2="25414" y2="46364"/>
                        <a14:foregroundMark x1="25414" y1="46364" x2="22376" y2="6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21" y="847154"/>
            <a:ext cx="902066" cy="5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D538BFD-2306-F457-A643-DC5212B26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-1108" r="9751" b="1108"/>
          <a:stretch/>
        </p:blipFill>
        <p:spPr bwMode="auto">
          <a:xfrm>
            <a:off x="6687603" y="4557935"/>
            <a:ext cx="3446893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98E32A-6CEE-E704-E2D5-B178D3D0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35" y="4581085"/>
            <a:ext cx="3095539" cy="20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C31631-0CF8-0EA6-D5BF-EE36A485C945}"/>
              </a:ext>
            </a:extLst>
          </p:cNvPr>
          <p:cNvSpPr txBox="1"/>
          <p:nvPr/>
        </p:nvSpPr>
        <p:spPr>
          <a:xfrm>
            <a:off x="147681" y="4890833"/>
            <a:ext cx="190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Objectif WEF/UE : </a:t>
            </a:r>
          </a:p>
          <a:p>
            <a:pPr algn="ctr"/>
            <a:r>
              <a:rPr lang="fr-FR" b="1" dirty="0" err="1"/>
              <a:t>Foumillière</a:t>
            </a:r>
            <a:br>
              <a:rPr lang="fr-FR" dirty="0"/>
            </a:br>
            <a:r>
              <a:rPr lang="fr-FR" dirty="0"/>
              <a:t>Reine fourmi</a:t>
            </a:r>
            <a:br>
              <a:rPr lang="fr-FR" dirty="0"/>
            </a:br>
            <a:r>
              <a:rPr lang="fr-FR" dirty="0"/>
              <a:t>+ soldats</a:t>
            </a:r>
            <a:br>
              <a:rPr lang="fr-FR" dirty="0"/>
            </a:br>
            <a:r>
              <a:rPr lang="fr-FR" dirty="0"/>
              <a:t>+ sujets</a:t>
            </a:r>
            <a:endParaRPr lang="en-US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15AF2-4902-C2AC-89FD-5D29540EAC20}"/>
              </a:ext>
            </a:extLst>
          </p:cNvPr>
          <p:cNvSpPr txBox="1"/>
          <p:nvPr/>
        </p:nvSpPr>
        <p:spPr>
          <a:xfrm>
            <a:off x="10099159" y="4745419"/>
            <a:ext cx="2038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Peuples UE :</a:t>
            </a:r>
          </a:p>
          <a:p>
            <a:pPr algn="ctr"/>
            <a:r>
              <a:rPr lang="fr-FR" b="1" dirty="0"/>
              <a:t>Bancs de poissons</a:t>
            </a:r>
          </a:p>
          <a:p>
            <a:pPr algn="ctr"/>
            <a:r>
              <a:rPr lang="fr-FR" sz="1600" dirty="0"/>
              <a:t>Pas de chef</a:t>
            </a:r>
            <a:br>
              <a:rPr lang="fr-FR" sz="1600" dirty="0"/>
            </a:br>
            <a:r>
              <a:rPr lang="fr-FR" sz="1600" dirty="0"/>
              <a:t>+ Consensus commun</a:t>
            </a:r>
          </a:p>
          <a:p>
            <a:pPr algn="ctr"/>
            <a:r>
              <a:rPr lang="fr-FR" sz="1600" dirty="0"/>
              <a:t>+ Foule fluide inarrêtable</a:t>
            </a:r>
            <a:endParaRPr lang="en-US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5F9693-4516-B0E1-7D60-B9A62439AFA7}"/>
              </a:ext>
            </a:extLst>
          </p:cNvPr>
          <p:cNvSpPr txBox="1"/>
          <p:nvPr/>
        </p:nvSpPr>
        <p:spPr>
          <a:xfrm>
            <a:off x="574620" y="4319229"/>
            <a:ext cx="141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MENACE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3BF2E8-E883-8412-B41F-42FFA1C78447}"/>
              </a:ext>
            </a:extLst>
          </p:cNvPr>
          <p:cNvSpPr txBox="1"/>
          <p:nvPr/>
        </p:nvSpPr>
        <p:spPr>
          <a:xfrm>
            <a:off x="10570774" y="4241068"/>
            <a:ext cx="141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SOLUTION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583BFC-C774-F22A-4FDF-678D6070F3F1}"/>
              </a:ext>
            </a:extLst>
          </p:cNvPr>
          <p:cNvSpPr txBox="1"/>
          <p:nvPr/>
        </p:nvSpPr>
        <p:spPr>
          <a:xfrm>
            <a:off x="7554735" y="4029513"/>
            <a:ext cx="172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Dé-centralisé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2030A-096C-8B2C-F1D8-318FD2466225}"/>
              </a:ext>
            </a:extLst>
          </p:cNvPr>
          <p:cNvSpPr txBox="1"/>
          <p:nvPr/>
        </p:nvSpPr>
        <p:spPr>
          <a:xfrm>
            <a:off x="5757763" y="2171147"/>
            <a:ext cx="60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/>
              <a:t>VS</a:t>
            </a:r>
            <a:endParaRPr lang="en-US" sz="2000" i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5FDFBF-E699-C2C0-52D2-53AD86BB923C}"/>
              </a:ext>
            </a:extLst>
          </p:cNvPr>
          <p:cNvSpPr txBox="1"/>
          <p:nvPr/>
        </p:nvSpPr>
        <p:spPr>
          <a:xfrm>
            <a:off x="2897325" y="3961113"/>
            <a:ext cx="146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Centralisé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46042A1-73F9-FC5C-0D13-1B30B4499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234" y="2062231"/>
            <a:ext cx="456741" cy="456741"/>
          </a:xfrm>
          <a:prstGeom prst="rect">
            <a:avLst/>
          </a:prstGeom>
        </p:spPr>
      </p:pic>
      <p:pic>
        <p:nvPicPr>
          <p:cNvPr id="18" name="Monero XMR">
            <a:extLst>
              <a:ext uri="{FF2B5EF4-FFF2-40B4-BE49-F238E27FC236}">
                <a16:creationId xmlns:a16="http://schemas.microsoft.com/office/drawing/2014/main" id="{CC6F1E6D-62B3-42E3-941A-1C61F50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0725680" y="2062637"/>
            <a:ext cx="476186" cy="4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1FC0534-910D-5EA7-6C8A-A861623B5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8" t="2416" r="23598" b="16982"/>
          <a:stretch/>
        </p:blipFill>
        <p:spPr bwMode="auto">
          <a:xfrm>
            <a:off x="2652889" y="1217663"/>
            <a:ext cx="502332" cy="459126"/>
          </a:xfrm>
          <a:prstGeom prst="ellipse">
            <a:avLst/>
          </a:prstGeom>
          <a:ln w="63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5F87AC-123E-A223-7FC4-1756CDCAEAC7}"/>
              </a:ext>
            </a:extLst>
          </p:cNvPr>
          <p:cNvSpPr txBox="1"/>
          <p:nvPr/>
        </p:nvSpPr>
        <p:spPr>
          <a:xfrm>
            <a:off x="2245822" y="1154838"/>
            <a:ext cx="353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1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9FE9D-C874-7C72-B67F-D7C9E1AB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975"/>
            <a:ext cx="10515600" cy="662164"/>
          </a:xfrm>
        </p:spPr>
        <p:txBody>
          <a:bodyPr>
            <a:normAutofit/>
          </a:bodyPr>
          <a:lstStyle/>
          <a:p>
            <a:r>
              <a:rPr lang="fr-FR" sz="3600" dirty="0"/>
              <a:t>Sécurité – Scénario critique</a:t>
            </a:r>
            <a:endParaRPr lang="en-US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FC857-6B55-77C0-5555-10BAFDD7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56" y="1021115"/>
            <a:ext cx="88250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La seule chose importante sont les </a:t>
            </a:r>
            <a:r>
              <a:rPr lang="fr-FR" sz="2400" b="1" dirty="0">
                <a:solidFill>
                  <a:srgbClr val="0070C0"/>
                </a:solidFill>
              </a:rPr>
              <a:t>12 ou 25 mots-clés </a:t>
            </a:r>
            <a:r>
              <a:rPr lang="fr-FR" sz="2400" dirty="0"/>
              <a:t>(</a:t>
            </a:r>
            <a:r>
              <a:rPr lang="fr-FR" sz="2400" dirty="0" err="1"/>
              <a:t>seed</a:t>
            </a:r>
            <a:r>
              <a:rPr lang="fr-FR" sz="2400" dirty="0"/>
              <a:t>) </a:t>
            </a:r>
            <a:br>
              <a:rPr lang="fr-FR" sz="2400" dirty="0"/>
            </a:br>
            <a:r>
              <a:rPr lang="fr-FR" sz="2400" dirty="0"/>
              <a:t>qui ont été généré dans l'app lorsque vous avez créé le portefeuille </a:t>
            </a:r>
            <a:r>
              <a:rPr lang="fr-FR" sz="2400" dirty="0" err="1"/>
              <a:t>Btc</a:t>
            </a:r>
            <a:r>
              <a:rPr lang="fr-FR" sz="2400" dirty="0"/>
              <a:t>/</a:t>
            </a:r>
            <a:r>
              <a:rPr lang="fr-FR" sz="2400" dirty="0" err="1"/>
              <a:t>Monero</a:t>
            </a:r>
            <a:r>
              <a:rPr lang="fr-FR" sz="2400" dirty="0"/>
              <a:t>.</a:t>
            </a:r>
            <a:br>
              <a:rPr lang="fr-FR" sz="2400" dirty="0"/>
            </a:br>
            <a:r>
              <a:rPr lang="fr-FR" sz="2400" b="1" dirty="0">
                <a:solidFill>
                  <a:srgbClr val="0070C0"/>
                </a:solidFill>
              </a:rPr>
              <a:t>C'est tout. 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Si vous perdez votre téléphone ou votre clé USB (</a:t>
            </a:r>
            <a:r>
              <a:rPr lang="fr-FR" sz="2000" dirty="0" err="1"/>
              <a:t>Trezor</a:t>
            </a:r>
            <a:r>
              <a:rPr lang="fr-FR" sz="2000" dirty="0"/>
              <a:t>, </a:t>
            </a:r>
            <a:r>
              <a:rPr lang="fr-FR" sz="2000" strike="sngStrike" dirty="0" err="1"/>
              <a:t>Ledger</a:t>
            </a:r>
            <a:r>
              <a:rPr lang="fr-FR" sz="2000" dirty="0"/>
              <a:t>..) : </a:t>
            </a:r>
            <a:br>
              <a:rPr lang="fr-FR" sz="2000" dirty="0"/>
            </a:br>
            <a:r>
              <a:rPr lang="fr-FR" sz="2000" dirty="0"/>
              <a:t>vous remettez les 12 ou 25 mots-clés et vous récupérez</a:t>
            </a:r>
            <a:br>
              <a:rPr lang="fr-FR" sz="2000" dirty="0"/>
            </a:br>
            <a:r>
              <a:rPr lang="fr-FR" sz="2000" dirty="0"/>
              <a:t>votre argent. N'importe où dans le monde.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Pour stocker ses mots : </a:t>
            </a:r>
            <a:br>
              <a:rPr lang="fr-FR" sz="2000" dirty="0"/>
            </a:br>
            <a:r>
              <a:rPr lang="fr-FR" sz="2000" dirty="0"/>
              <a:t>- papier cartonné, </a:t>
            </a:r>
            <a:br>
              <a:rPr lang="fr-FR" sz="2000" dirty="0"/>
            </a:br>
            <a:r>
              <a:rPr lang="fr-FR" sz="2000" dirty="0"/>
              <a:t>- poinçon </a:t>
            </a:r>
            <a:r>
              <a:rPr lang="fr-FR" sz="2000" dirty="0" err="1"/>
              <a:t>SeedPlate</a:t>
            </a:r>
            <a:r>
              <a:rPr lang="fr-FR" sz="2000" dirty="0"/>
              <a:t>, </a:t>
            </a:r>
            <a:br>
              <a:rPr lang="fr-FR" sz="2000" dirty="0"/>
            </a:br>
            <a:r>
              <a:rPr lang="fr-FR" sz="2000" dirty="0"/>
              <a:t>- gravure </a:t>
            </a:r>
            <a:r>
              <a:rPr lang="fr-FR" sz="2000" dirty="0" err="1"/>
              <a:t>Metal</a:t>
            </a:r>
            <a:r>
              <a:rPr lang="fr-FR" sz="2000" dirty="0"/>
              <a:t> Plate...</a:t>
            </a:r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FA1592-3801-7366-B835-D94A3745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3700995"/>
            <a:ext cx="2172615" cy="18307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4B7420-66B3-2D38-FAC6-81703DDF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87" y="3796597"/>
            <a:ext cx="1879613" cy="17656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063EF92-F64D-7E10-90F2-5CDE1B32FC21}"/>
              </a:ext>
            </a:extLst>
          </p:cNvPr>
          <p:cNvSpPr txBox="1"/>
          <p:nvPr/>
        </p:nvSpPr>
        <p:spPr>
          <a:xfrm>
            <a:off x="1337733" y="5576182"/>
            <a:ext cx="9516533" cy="987504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Si Internet coupe : </a:t>
            </a:r>
            <a:r>
              <a:rPr lang="fr-FR" sz="2400" dirty="0"/>
              <a:t>transactions </a:t>
            </a:r>
            <a:r>
              <a:rPr lang="fr-FR" sz="2400" b="1" dirty="0"/>
              <a:t>en pause </a:t>
            </a:r>
            <a:r>
              <a:rPr lang="fr-FR" sz="2400" dirty="0"/>
              <a:t>le temps que cela revienne. </a:t>
            </a:r>
            <a:br>
              <a:rPr lang="fr-FR" sz="2400" dirty="0"/>
            </a:br>
            <a:r>
              <a:rPr lang="fr-FR" sz="2400" dirty="0"/>
              <a:t>Utiliser du cash € de réserve en attendant. Pont Internet radio possible.</a:t>
            </a:r>
            <a:endParaRPr lang="en-US"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941D7B-1F1D-D08A-004B-6D3F466332E2}"/>
              </a:ext>
            </a:extLst>
          </p:cNvPr>
          <p:cNvSpPr txBox="1"/>
          <p:nvPr/>
        </p:nvSpPr>
        <p:spPr>
          <a:xfrm>
            <a:off x="9708444" y="2604212"/>
            <a:ext cx="2122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Mots-clés notés sur papier + sur clé </a:t>
            </a:r>
            <a:r>
              <a:rPr lang="fr-FR" sz="1400" i="1" dirty="0" err="1"/>
              <a:t>Trezor</a:t>
            </a:r>
            <a:endParaRPr lang="en-US" sz="1400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A0A938-4357-A061-DF1F-755844A9C81B}"/>
              </a:ext>
            </a:extLst>
          </p:cNvPr>
          <p:cNvSpPr txBox="1"/>
          <p:nvPr/>
        </p:nvSpPr>
        <p:spPr>
          <a:xfrm>
            <a:off x="9781634" y="3617731"/>
            <a:ext cx="2314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1" dirty="0"/>
              <a:t>Il n'y a plus de banque donc pas de SAV ! </a:t>
            </a:r>
            <a:br>
              <a:rPr lang="fr-FR" sz="1800" b="1" i="1" dirty="0"/>
            </a:br>
            <a:r>
              <a:rPr lang="fr-FR" sz="1800" b="1" i="1" dirty="0"/>
              <a:t>Ne les perdez pas </a:t>
            </a:r>
            <a:r>
              <a:rPr lang="fr-FR" sz="1800" b="1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Google Shape;139;p5">
            <a:extLst>
              <a:ext uri="{FF2B5EF4-FFF2-40B4-BE49-F238E27FC236}">
                <a16:creationId xmlns:a16="http://schemas.microsoft.com/office/drawing/2014/main" id="{242FCDF3-29F7-633A-1CF5-32977F75B1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96" t="7902" r="37244"/>
          <a:stretch/>
        </p:blipFill>
        <p:spPr>
          <a:xfrm>
            <a:off x="9612394" y="610147"/>
            <a:ext cx="1614406" cy="205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4;p24">
            <a:extLst>
              <a:ext uri="{FF2B5EF4-FFF2-40B4-BE49-F238E27FC236}">
                <a16:creationId xmlns:a16="http://schemas.microsoft.com/office/drawing/2014/main" id="{E0788BE0-2EE5-52F5-B68C-5077630888B9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4" b="89979" l="9764" r="89899">
                        <a14:foregroundMark x1="52189" y1="37100" x2="51515" y2="14499"/>
                        <a14:foregroundMark x1="76768" y1="19616" x2="35354" y2="13220"/>
                        <a14:foregroundMark x1="71380" y1="13220" x2="21886" y2="10448"/>
                        <a14:foregroundMark x1="69360" y1="8102" x2="37374" y2="4904"/>
                        <a14:foregroundMark x1="58923" y1="31557" x2="43434" y2="43710"/>
                        <a14:foregroundMark x1="55892" y1="35394" x2="44108" y2="4882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460153">
            <a:off x="10757376" y="1642724"/>
            <a:ext cx="701524" cy="932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54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24ADD3-D193-4F8E-84F6-2D4B43AC8D6A}"/>
              </a:ext>
            </a:extLst>
          </p:cNvPr>
          <p:cNvSpPr/>
          <p:nvPr/>
        </p:nvSpPr>
        <p:spPr>
          <a:xfrm>
            <a:off x="5694155" y="2650236"/>
            <a:ext cx="17817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Echangeable </a:t>
            </a: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en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5 minutes </a:t>
            </a: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dans l’app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ou en ligne avec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Trocador.app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ou MajesticBank.sc </a:t>
            </a:r>
            <a:endParaRPr lang="en-US" sz="1600" dirty="0"/>
          </a:p>
        </p:txBody>
      </p:sp>
      <p:pic>
        <p:nvPicPr>
          <p:cNvPr id="2050" name="Picture 2" descr="https://cdn-icons-png.flaticon.com/512/908/908193.png">
            <a:extLst>
              <a:ext uri="{FF2B5EF4-FFF2-40B4-BE49-F238E27FC236}">
                <a16:creationId xmlns:a16="http://schemas.microsoft.com/office/drawing/2014/main" id="{46F05B03-E741-4E30-9295-3B3C6931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52" y="3564523"/>
            <a:ext cx="771277" cy="7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3B0AF7-EB25-40BD-A844-7B24B015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552" y="824438"/>
            <a:ext cx="4305503" cy="433664"/>
          </a:xfrm>
        </p:spPr>
        <p:txBody>
          <a:bodyPr>
            <a:normAutofit/>
          </a:bodyPr>
          <a:lstStyle/>
          <a:p>
            <a:r>
              <a:rPr lang="fr-FR" sz="2400" dirty="0"/>
              <a:t>Ceci n’est pas un conseil financier</a:t>
            </a:r>
            <a:endParaRPr lang="en-US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C635C6-BF48-464A-904F-78DE4E73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73" y="2764405"/>
            <a:ext cx="1331986" cy="1331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B453E-6BC9-4727-AC3C-EF311BD58852}"/>
              </a:ext>
            </a:extLst>
          </p:cNvPr>
          <p:cNvSpPr/>
          <p:nvPr/>
        </p:nvSpPr>
        <p:spPr>
          <a:xfrm>
            <a:off x="2557184" y="4550639"/>
            <a:ext cx="376459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0,1 </a:t>
            </a: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Bitcoin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(~2000€)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acheté avec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Relai.app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ou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AgoraDesk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et stocké sur une clé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Trezor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(pas </a:t>
            </a:r>
            <a:r>
              <a:rPr lang="fr-FR" strike="sngStrike" dirty="0" err="1">
                <a:solidFill>
                  <a:schemeClr val="accent5">
                    <a:lumMod val="75000"/>
                  </a:schemeClr>
                </a:solidFill>
              </a:rPr>
              <a:t>Ledger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) ou bien sur app téléphone  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(ex :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BlueWallet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pour LN)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AE0573D0-4531-437D-BE3E-D119F6D1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97" y="3239486"/>
            <a:ext cx="956991" cy="10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onero XMR">
            <a:extLst>
              <a:ext uri="{FF2B5EF4-FFF2-40B4-BE49-F238E27FC236}">
                <a16:creationId xmlns:a16="http://schemas.microsoft.com/office/drawing/2014/main" id="{D24B59E8-CF3A-471E-99FF-7F0B1B8C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7716300" y="2799909"/>
            <a:ext cx="1388693" cy="12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C7CF521-E2D3-4D12-9018-90ABF400F3F2}"/>
              </a:ext>
            </a:extLst>
          </p:cNvPr>
          <p:cNvSpPr txBox="1"/>
          <p:nvPr/>
        </p:nvSpPr>
        <p:spPr>
          <a:xfrm>
            <a:off x="10041977" y="3363476"/>
            <a:ext cx="17630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App :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  <a:hlinkClick r:id="rId7"/>
              </a:rPr>
              <a:t>CakeWallet</a:t>
            </a:r>
            <a:b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ou</a:t>
            </a:r>
            <a:b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b="1" u="sng" dirty="0">
                <a:solidFill>
                  <a:schemeClr val="accent5">
                    <a:lumMod val="75000"/>
                  </a:schemeClr>
                </a:solidFill>
              </a:rPr>
              <a:t>Monerujo.io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4BCF3A-4F79-47BF-BF80-66D43D6E0CFA}"/>
              </a:ext>
            </a:extLst>
          </p:cNvPr>
          <p:cNvSpPr txBox="1"/>
          <p:nvPr/>
        </p:nvSpPr>
        <p:spPr>
          <a:xfrm>
            <a:off x="9935235" y="2212279"/>
            <a:ext cx="20745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Son argent en 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anonyme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insaisissable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!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3BF96F1E-12BC-4C40-BF77-E7111742E967}"/>
              </a:ext>
            </a:extLst>
          </p:cNvPr>
          <p:cNvSpPr/>
          <p:nvPr/>
        </p:nvSpPr>
        <p:spPr>
          <a:xfrm>
            <a:off x="5707711" y="3239486"/>
            <a:ext cx="1768147" cy="49615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9A7029-AF31-4BF8-BA48-827DF5934EA7}"/>
              </a:ext>
            </a:extLst>
          </p:cNvPr>
          <p:cNvSpPr txBox="1"/>
          <p:nvPr/>
        </p:nvSpPr>
        <p:spPr>
          <a:xfrm>
            <a:off x="573947" y="4550639"/>
            <a:ext cx="18359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Or - Argent  -Franc Suisse - Rouble - Yuan…</a:t>
            </a:r>
          </a:p>
          <a:p>
            <a:pPr algn="ctr"/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stockés dans un coffre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EA1C1B-0FCD-4806-A990-F1927780DE0B}"/>
              </a:ext>
            </a:extLst>
          </p:cNvPr>
          <p:cNvSpPr txBox="1"/>
          <p:nvPr/>
        </p:nvSpPr>
        <p:spPr>
          <a:xfrm>
            <a:off x="2765574" y="3007003"/>
            <a:ext cx="5910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+</a:t>
            </a:r>
            <a:endParaRPr lang="en-US" sz="540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F7034C-7D2E-4745-8196-83987CE0B868}"/>
              </a:ext>
            </a:extLst>
          </p:cNvPr>
          <p:cNvSpPr/>
          <p:nvPr/>
        </p:nvSpPr>
        <p:spPr>
          <a:xfrm>
            <a:off x="434482" y="1516529"/>
            <a:ext cx="51474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Réserves de valeur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8D7FC-7D23-4FC3-85D8-14B7582F0107}"/>
              </a:ext>
            </a:extLst>
          </p:cNvPr>
          <p:cNvSpPr/>
          <p:nvPr/>
        </p:nvSpPr>
        <p:spPr>
          <a:xfrm>
            <a:off x="7057471" y="1568727"/>
            <a:ext cx="32364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Monnaie d’échange 1 </a:t>
            </a:r>
            <a:r>
              <a:rPr lang="fr-FR" sz="2600" dirty="0">
                <a:solidFill>
                  <a:srgbClr val="7E0000"/>
                </a:solidFill>
              </a:rPr>
              <a:t>anti-CBDC </a:t>
            </a:r>
            <a:endParaRPr lang="en-US" sz="2600" dirty="0">
              <a:solidFill>
                <a:srgbClr val="7E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ECA545-20A9-499A-9012-3C4C1A9ABBF6}"/>
              </a:ext>
            </a:extLst>
          </p:cNvPr>
          <p:cNvSpPr/>
          <p:nvPr/>
        </p:nvSpPr>
        <p:spPr>
          <a:xfrm>
            <a:off x="7366941" y="4568192"/>
            <a:ext cx="26104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fr-FR" sz="2000" b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 (~250€)</a:t>
            </a:r>
            <a:br>
              <a:rPr lang="fr-FR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stockés sur son app téléphone, prêts à être utilisés et intraçables !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021F80EB-FB26-4E75-9C7D-A015BBB37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438966" y="3509786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2285F3EE-1CBD-4F61-A55A-C6A39C4097F5}"/>
              </a:ext>
            </a:extLst>
          </p:cNvPr>
          <p:cNvSpPr txBox="1">
            <a:spLocks/>
          </p:cNvSpPr>
          <p:nvPr/>
        </p:nvSpPr>
        <p:spPr>
          <a:xfrm>
            <a:off x="1338797" y="247996"/>
            <a:ext cx="9521115" cy="71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Sortie de banque - exemple : l’épargne anti-CBDC de M. Dupond</a:t>
            </a:r>
            <a:endParaRPr lang="en-US" sz="3600" dirty="0"/>
          </a:p>
        </p:txBody>
      </p:sp>
      <p:pic>
        <p:nvPicPr>
          <p:cNvPr id="1026" name="Picture 2" descr="Piece 5 Francs Suisse 1968 - Dezi Judd">
            <a:extLst>
              <a:ext uri="{FF2B5EF4-FFF2-40B4-BE49-F238E27FC236}">
                <a16:creationId xmlns:a16="http://schemas.microsoft.com/office/drawing/2014/main" id="{8DD7B3C1-5E5E-452B-9398-3B1174C8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8" y="3440302"/>
            <a:ext cx="900550" cy="9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99A133-948A-4972-AEE2-628ACE8B6F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988" b="98466" l="3385" r="97231">
                        <a14:foregroundMark x1="57538" y1="53988" x2="22462" y2="80982"/>
                        <a14:foregroundMark x1="22462" y1="80982" x2="20923" y2="79141"/>
                        <a14:foregroundMark x1="78769" y1="78528" x2="33538" y2="87730"/>
                        <a14:foregroundMark x1="33538" y1="87730" x2="21231" y2="82822"/>
                        <a14:foregroundMark x1="69538" y1="87730" x2="34154" y2="89877"/>
                        <a14:foregroundMark x1="82769" y1="73926" x2="82462" y2="27607"/>
                        <a14:foregroundMark x1="82462" y1="27607" x2="43692" y2="7669"/>
                        <a14:foregroundMark x1="43692" y1="7669" x2="33231" y2="11043"/>
                        <a14:foregroundMark x1="10154" y1="31902" x2="8000" y2="74847"/>
                        <a14:foregroundMark x1="12000" y1="73313" x2="10462" y2="35583"/>
                        <a14:foregroundMark x1="52000" y1="90184" x2="60308" y2="90184"/>
                        <a14:foregroundMark x1="64615" y1="90184" x2="24615" y2="86810"/>
                        <a14:foregroundMark x1="66462" y1="86503" x2="25231" y2="86196"/>
                        <a14:foregroundMark x1="74154" y1="85276" x2="31385" y2="93252"/>
                        <a14:foregroundMark x1="31385" y1="93252" x2="15692" y2="78221"/>
                        <a14:foregroundMark x1="82462" y1="28834" x2="83692" y2="73006"/>
                        <a14:foregroundMark x1="83692" y1="73006" x2="82462" y2="74847"/>
                        <a14:foregroundMark x1="86154" y1="27301" x2="83077" y2="74233"/>
                        <a14:foregroundMark x1="83077" y1="74233" x2="80615" y2="78221"/>
                        <a14:foregroundMark x1="88923" y1="32515" x2="85231" y2="75767"/>
                        <a14:foregroundMark x1="85231" y1="75767" x2="84308" y2="78528"/>
                        <a14:foregroundMark x1="92000" y1="28221" x2="91077" y2="71779"/>
                        <a14:foregroundMark x1="91077" y1="71779" x2="86154" y2="76994"/>
                        <a14:foregroundMark x1="94154" y1="29448" x2="90154" y2="74233"/>
                        <a14:foregroundMark x1="90154" y1="74233" x2="87692" y2="79448"/>
                        <a14:foregroundMark x1="96923" y1="39571" x2="94769" y2="68712"/>
                        <a14:foregroundMark x1="66462" y1="7055" x2="32308" y2="8589"/>
                        <a14:foregroundMark x1="62154" y1="5215" x2="31692" y2="7055"/>
                        <a14:foregroundMark x1="59692" y1="4601" x2="37231" y2="5521"/>
                        <a14:foregroundMark x1="63077" y1="92945" x2="37846" y2="93252"/>
                        <a14:foregroundMark x1="68000" y1="94172" x2="31692" y2="87423"/>
                        <a14:foregroundMark x1="61538" y1="93558" x2="29538" y2="89264"/>
                        <a14:foregroundMark x1="7077" y1="34663" x2="11077" y2="73006"/>
                        <a14:foregroundMark x1="6462" y1="33436" x2="11385" y2="73006"/>
                        <a14:foregroundMark x1="5231" y1="36810" x2="4615" y2="65951"/>
                        <a14:foregroundMark x1="3692" y1="38650" x2="4308" y2="60429"/>
                        <a14:foregroundMark x1="65538" y1="92331" x2="33846" y2="93252"/>
                        <a14:foregroundMark x1="68000" y1="93865" x2="32308" y2="91411"/>
                        <a14:foregroundMark x1="67692" y1="92945" x2="30769" y2="94172"/>
                        <a14:foregroundMark x1="72615" y1="89571" x2="43385" y2="98773"/>
                        <a14:foregroundMark x1="93538" y1="60123" x2="97231" y2="42945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663" y="3450425"/>
            <a:ext cx="900550" cy="903321"/>
          </a:xfrm>
          <a:prstGeom prst="rect">
            <a:avLst/>
          </a:prstGeom>
        </p:spPr>
      </p:pic>
      <p:pic>
        <p:nvPicPr>
          <p:cNvPr id="1028" name="Picture 4" descr="Nouvelle pièce japonaise de 500 yens 1Pc 2021/11/1 émise Air | Etsy">
            <a:extLst>
              <a:ext uri="{FF2B5EF4-FFF2-40B4-BE49-F238E27FC236}">
                <a16:creationId xmlns:a16="http://schemas.microsoft.com/office/drawing/2014/main" id="{12B0E327-CDAC-46D6-99D9-FAE76C0D0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407" b="87775" l="52895" r="98158">
                        <a14:foregroundMark x1="80088" y1="25824" x2="75526" y2="24725"/>
                        <a14:foregroundMark x1="75526" y1="24725" x2="66842" y2="31044"/>
                        <a14:foregroundMark x1="77982" y1="24451" x2="74123" y2="20742"/>
                        <a14:foregroundMark x1="74123" y1="20742" x2="78772" y2="18544"/>
                        <a14:foregroundMark x1="78772" y1="18544" x2="83772" y2="19505"/>
                        <a14:foregroundMark x1="83772" y1="19505" x2="84737" y2="20192"/>
                        <a14:foregroundMark x1="93947" y1="53709" x2="92632" y2="62225"/>
                        <a14:foregroundMark x1="92632" y1="62225" x2="86316" y2="76099"/>
                        <a14:foregroundMark x1="86316" y1="76099" x2="81667" y2="78984"/>
                        <a14:foregroundMark x1="81667" y1="78984" x2="80526" y2="78984"/>
                        <a14:foregroundMark x1="88772" y1="71841" x2="84912" y2="76923"/>
                        <a14:foregroundMark x1="84912" y1="76923" x2="73158" y2="82418"/>
                        <a14:foregroundMark x1="73158" y1="82418" x2="67632" y2="80632"/>
                        <a14:foregroundMark x1="67632" y1="80632" x2="67281" y2="79670"/>
                        <a14:foregroundMark x1="60877" y1="62088" x2="57456" y2="43132"/>
                        <a14:foregroundMark x1="57982" y1="44505" x2="61404" y2="65522"/>
                        <a14:foregroundMark x1="61404" y1="65522" x2="64298" y2="74038"/>
                        <a14:foregroundMark x1="64298" y1="74038" x2="68772" y2="78571"/>
                        <a14:foregroundMark x1="68772" y1="78571" x2="69825" y2="78571"/>
                        <a14:foregroundMark x1="64737" y1="73901" x2="61930" y2="66484"/>
                        <a14:foregroundMark x1="61930" y1="66484" x2="60702" y2="52610"/>
                        <a14:foregroundMark x1="61228" y1="54670" x2="64649" y2="75824"/>
                        <a14:foregroundMark x1="61754" y1="65110" x2="58421" y2="50137"/>
                        <a14:foregroundMark x1="58421" y1="50137" x2="58947" y2="41484"/>
                        <a14:foregroundMark x1="58947" y1="41484" x2="62018" y2="35165"/>
                        <a14:foregroundMark x1="62018" y1="35165" x2="64386" y2="33104"/>
                        <a14:foregroundMark x1="73246" y1="17857" x2="68421" y2="18681"/>
                        <a14:foregroundMark x1="68421" y1="18681" x2="63684" y2="22115"/>
                        <a14:foregroundMark x1="63684" y1="22115" x2="60175" y2="27473"/>
                        <a14:foregroundMark x1="60175" y1="27473" x2="53596" y2="48214"/>
                        <a14:foregroundMark x1="53596" y1="48214" x2="53421" y2="49725"/>
                        <a14:foregroundMark x1="54298" y1="39423" x2="52895" y2="55632"/>
                        <a14:foregroundMark x1="52895" y1="55632" x2="53684" y2="60302"/>
                        <a14:foregroundMark x1="53947" y1="59203" x2="57368" y2="72802"/>
                        <a14:foregroundMark x1="57368" y1="72802" x2="64912" y2="83379"/>
                        <a14:foregroundMark x1="64912" y1="83379" x2="74386" y2="86813"/>
                        <a14:foregroundMark x1="74386" y1="86813" x2="74912" y2="86813"/>
                        <a14:foregroundMark x1="86140" y1="82418" x2="81930" y2="86538"/>
                        <a14:foregroundMark x1="81930" y1="86538" x2="74123" y2="87775"/>
                        <a14:foregroundMark x1="80965" y1="82143" x2="76930" y2="68681"/>
                        <a14:foregroundMark x1="63421" y1="42445" x2="61140" y2="33654"/>
                        <a14:foregroundMark x1="84386" y1="85714" x2="92281" y2="75962"/>
                        <a14:foregroundMark x1="92281" y1="75962" x2="97018" y2="58379"/>
                        <a14:foregroundMark x1="96491" y1="41896" x2="97632" y2="57555"/>
                        <a14:foregroundMark x1="97632" y1="57555" x2="92719" y2="76099"/>
                        <a14:foregroundMark x1="98158" y1="55907" x2="97018" y2="40659"/>
                        <a14:foregroundMark x1="97018" y1="40659" x2="95000" y2="33791"/>
                        <a14:foregroundMark x1="95000" y1="33791" x2="92632" y2="29670"/>
                        <a14:foregroundMark x1="70263" y1="17033" x2="79912" y2="16071"/>
                        <a14:foregroundMark x1="79912" y1="16071" x2="84211" y2="18407"/>
                        <a14:foregroundMark x1="84211" y1="18407" x2="90439" y2="27335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16" t="13356" b="9755"/>
          <a:stretch/>
        </p:blipFill>
        <p:spPr bwMode="auto">
          <a:xfrm>
            <a:off x="1515730" y="3433022"/>
            <a:ext cx="970644" cy="9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2AF305D8-333F-49F1-81BA-930CEEEA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" y="2145882"/>
            <a:ext cx="1329671" cy="13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91C7A6-A314-4D79-9B76-449EA7ACF7EB}"/>
              </a:ext>
            </a:extLst>
          </p:cNvPr>
          <p:cNvCxnSpPr/>
          <p:nvPr/>
        </p:nvCxnSpPr>
        <p:spPr>
          <a:xfrm>
            <a:off x="522163" y="2022566"/>
            <a:ext cx="481939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Gold Bar Icon #61843 - Free Icons Library">
            <a:extLst>
              <a:ext uri="{FF2B5EF4-FFF2-40B4-BE49-F238E27FC236}">
                <a16:creationId xmlns:a16="http://schemas.microsoft.com/office/drawing/2014/main" id="{D1946512-9495-4391-889D-9D37CFB8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3" y="2154301"/>
            <a:ext cx="1350221" cy="13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24088EB-5ED5-4198-B076-35EBD4B28FC5}"/>
              </a:ext>
            </a:extLst>
          </p:cNvPr>
          <p:cNvCxnSpPr>
            <a:cxnSpLocks/>
          </p:cNvCxnSpPr>
          <p:nvPr/>
        </p:nvCxnSpPr>
        <p:spPr>
          <a:xfrm flipH="1">
            <a:off x="376587" y="2016923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34CB494-9C13-4595-98EA-C7F1D0AA2E16}"/>
              </a:ext>
            </a:extLst>
          </p:cNvPr>
          <p:cNvCxnSpPr>
            <a:cxnSpLocks/>
          </p:cNvCxnSpPr>
          <p:nvPr/>
        </p:nvCxnSpPr>
        <p:spPr>
          <a:xfrm>
            <a:off x="5349510" y="2020964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D13498C-2D84-4212-A400-F8B7FE61B1E7}"/>
              </a:ext>
            </a:extLst>
          </p:cNvPr>
          <p:cNvCxnSpPr>
            <a:cxnSpLocks/>
          </p:cNvCxnSpPr>
          <p:nvPr/>
        </p:nvCxnSpPr>
        <p:spPr>
          <a:xfrm>
            <a:off x="7554552" y="2024874"/>
            <a:ext cx="20871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90A742C-4212-48E4-8C89-D2FBE07DCBFA}"/>
              </a:ext>
            </a:extLst>
          </p:cNvPr>
          <p:cNvCxnSpPr>
            <a:cxnSpLocks/>
          </p:cNvCxnSpPr>
          <p:nvPr/>
        </p:nvCxnSpPr>
        <p:spPr>
          <a:xfrm flipH="1">
            <a:off x="7404898" y="2035614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B22F0C1-5530-4950-870F-DDF680E55DB2}"/>
              </a:ext>
            </a:extLst>
          </p:cNvPr>
          <p:cNvCxnSpPr>
            <a:cxnSpLocks/>
          </p:cNvCxnSpPr>
          <p:nvPr/>
        </p:nvCxnSpPr>
        <p:spPr>
          <a:xfrm>
            <a:off x="9641686" y="2012433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2A1A0BD8-89D4-43D9-9307-5F2BFF2BFA03}"/>
              </a:ext>
            </a:extLst>
          </p:cNvPr>
          <p:cNvSpPr txBox="1">
            <a:spLocks/>
          </p:cNvSpPr>
          <p:nvPr/>
        </p:nvSpPr>
        <p:spPr>
          <a:xfrm rot="16200000">
            <a:off x="10616249" y="731526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@SortieDeBanque</a:t>
            </a:r>
            <a:br>
              <a:rPr lang="fr-FR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01/23 – v2.6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D6F816A-4024-430A-B273-1E671DB54225}"/>
              </a:ext>
            </a:extLst>
          </p:cNvPr>
          <p:cNvSpPr txBox="1"/>
          <p:nvPr/>
        </p:nvSpPr>
        <p:spPr>
          <a:xfrm>
            <a:off x="9886231" y="4568192"/>
            <a:ext cx="222900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Plus de 5000 commerces disponibles en France via cartes-cadeaux</a:t>
            </a:r>
            <a:b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BitRefill.com</a:t>
            </a:r>
          </a:p>
          <a:p>
            <a:pPr algn="ctr"/>
            <a:endParaRPr lang="fr-FR" sz="1600" b="1" i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+ carte virtuelle Visa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CoinDebit.io</a:t>
            </a:r>
            <a:endParaRPr lang="en-US" sz="16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1435D-2D6D-4BA7-AE0A-ED920BCF00BB}"/>
              </a:ext>
            </a:extLst>
          </p:cNvPr>
          <p:cNvSpPr/>
          <p:nvPr/>
        </p:nvSpPr>
        <p:spPr>
          <a:xfrm>
            <a:off x="3061105" y="6036126"/>
            <a:ext cx="27169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i="1" dirty="0">
                <a:solidFill>
                  <a:srgbClr val="7395D3"/>
                </a:solidFill>
              </a:rPr>
              <a:t>     LN = Lightning Network </a:t>
            </a:r>
            <a:br>
              <a:rPr lang="fr-FR" sz="1500" i="1" dirty="0">
                <a:solidFill>
                  <a:srgbClr val="7395D3"/>
                </a:solidFill>
              </a:rPr>
            </a:br>
            <a:r>
              <a:rPr lang="fr-FR" sz="1500" i="1" dirty="0">
                <a:solidFill>
                  <a:srgbClr val="7395D3"/>
                </a:solidFill>
              </a:rPr>
              <a:t>= paiements Bitcoin instantanés </a:t>
            </a:r>
            <a:endParaRPr lang="en-US" sz="1500" dirty="0">
              <a:solidFill>
                <a:srgbClr val="7395D3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505AA5C-FA5E-470F-9131-EA1EAAF8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019" y="6141430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BB9EB824-304A-4351-8774-8B41CB89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954" y="5362212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F566FA9-771E-4DE5-84C0-6749B45A75B1}"/>
              </a:ext>
            </a:extLst>
          </p:cNvPr>
          <p:cNvSpPr/>
          <p:nvPr/>
        </p:nvSpPr>
        <p:spPr>
          <a:xfrm>
            <a:off x="4048218" y="2381293"/>
            <a:ext cx="808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>
                <a:solidFill>
                  <a:srgbClr val="7395D3"/>
                </a:solidFill>
              </a:rPr>
              <a:t>50% ?</a:t>
            </a:r>
            <a:endParaRPr lang="en-US" sz="2000" b="1">
              <a:solidFill>
                <a:srgbClr val="7395D3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CB8DE5-A75E-4902-81FB-F45A43F94829}"/>
              </a:ext>
            </a:extLst>
          </p:cNvPr>
          <p:cNvSpPr/>
          <p:nvPr/>
        </p:nvSpPr>
        <p:spPr>
          <a:xfrm>
            <a:off x="8076909" y="2429301"/>
            <a:ext cx="889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7395D3"/>
                </a:solidFill>
              </a:rPr>
              <a:t>10% 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5B469B7A-72E3-469A-8ABA-DBBE9F6B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41" y="6107448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24ADD3-D193-4F8E-84F6-2D4B43AC8D6A}"/>
              </a:ext>
            </a:extLst>
          </p:cNvPr>
          <p:cNvSpPr/>
          <p:nvPr/>
        </p:nvSpPr>
        <p:spPr>
          <a:xfrm>
            <a:off x="5694155" y="2633302"/>
            <a:ext cx="178170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Swap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within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5 minutes </a:t>
            </a: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6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1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in the app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, or online </a:t>
            </a:r>
            <a:r>
              <a:rPr lang="fr-FR" sz="14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Trocador.app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or MajesticBank.sc</a:t>
            </a:r>
            <a:endParaRPr lang="en-US" sz="1400" dirty="0"/>
          </a:p>
        </p:txBody>
      </p:sp>
      <p:pic>
        <p:nvPicPr>
          <p:cNvPr id="2050" name="Picture 2" descr="https://cdn-icons-png.flaticon.com/512/908/908193.png">
            <a:extLst>
              <a:ext uri="{FF2B5EF4-FFF2-40B4-BE49-F238E27FC236}">
                <a16:creationId xmlns:a16="http://schemas.microsoft.com/office/drawing/2014/main" id="{46F05B03-E741-4E30-9295-3B3C6931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52" y="3547589"/>
            <a:ext cx="771277" cy="7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3B0AF7-EB25-40BD-A844-7B24B015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138" y="840347"/>
            <a:ext cx="3742470" cy="433664"/>
          </a:xfrm>
        </p:spPr>
        <p:txBody>
          <a:bodyPr>
            <a:normAutofit/>
          </a:bodyPr>
          <a:lstStyle/>
          <a:p>
            <a:r>
              <a:rPr lang="fr-FR" sz="2000"/>
              <a:t>This is not a financial advice</a:t>
            </a:r>
            <a:endParaRPr lang="en-US" sz="20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C635C6-BF48-464A-904F-78DE4E73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73" y="2747471"/>
            <a:ext cx="1331986" cy="1331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B453E-6BC9-4727-AC3C-EF311BD58852}"/>
              </a:ext>
            </a:extLst>
          </p:cNvPr>
          <p:cNvSpPr/>
          <p:nvPr/>
        </p:nvSpPr>
        <p:spPr>
          <a:xfrm>
            <a:off x="2486374" y="4487625"/>
            <a:ext cx="373957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0,1 </a:t>
            </a: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Bitcoin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~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2000$)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bought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Relai.app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AgoraDesk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stored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in a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Trezor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key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(not on </a:t>
            </a:r>
            <a:r>
              <a:rPr lang="fr-FR" strike="sngStrike" dirty="0" err="1">
                <a:solidFill>
                  <a:schemeClr val="accent5">
                    <a:lumMod val="75000"/>
                  </a:schemeClr>
                </a:solidFill>
              </a:rPr>
              <a:t>Ledger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) or in a phone app 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(e.g.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BlueWallet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for LN)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AE0573D0-4531-437D-BE3E-D119F6D1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97" y="3222552"/>
            <a:ext cx="956991" cy="10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onero XMR">
            <a:extLst>
              <a:ext uri="{FF2B5EF4-FFF2-40B4-BE49-F238E27FC236}">
                <a16:creationId xmlns:a16="http://schemas.microsoft.com/office/drawing/2014/main" id="{D24B59E8-CF3A-471E-99FF-7F0B1B8C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7716300" y="2782975"/>
            <a:ext cx="1388693" cy="12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C7CF521-E2D3-4D12-9018-90ABF400F3F2}"/>
              </a:ext>
            </a:extLst>
          </p:cNvPr>
          <p:cNvSpPr txBox="1"/>
          <p:nvPr/>
        </p:nvSpPr>
        <p:spPr>
          <a:xfrm>
            <a:off x="10041977" y="3346542"/>
            <a:ext cx="19059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>
                <a:solidFill>
                  <a:schemeClr val="accent5">
                    <a:lumMod val="75000"/>
                  </a:schemeClr>
                </a:solidFill>
              </a:rPr>
              <a:t>App : </a:t>
            </a:r>
            <a:r>
              <a:rPr lang="fr-FR" b="1">
                <a:solidFill>
                  <a:schemeClr val="accent5">
                    <a:lumMod val="75000"/>
                  </a:schemeClr>
                </a:solidFill>
                <a:hlinkClick r:id="rId7"/>
              </a:rPr>
              <a:t>CakeWallet</a:t>
            </a:r>
            <a:br>
              <a:rPr lang="fr-FR" sz="1600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b="1">
                <a:solidFill>
                  <a:schemeClr val="accent5">
                    <a:lumMod val="75000"/>
                  </a:schemeClr>
                </a:solidFill>
              </a:rPr>
              <a:t>or</a:t>
            </a:r>
            <a:br>
              <a:rPr lang="fr-FR" sz="1600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b="1">
                <a:solidFill>
                  <a:schemeClr val="accent5">
                    <a:lumMod val="75000"/>
                  </a:schemeClr>
                </a:solidFill>
                <a:hlinkClick r:id="rId8"/>
              </a:rPr>
              <a:t>MyMonero.com</a:t>
            </a:r>
            <a:endParaRPr lang="fr-FR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4BCF3A-4F79-47BF-BF80-66D43D6E0CFA}"/>
              </a:ext>
            </a:extLst>
          </p:cNvPr>
          <p:cNvSpPr txBox="1"/>
          <p:nvPr/>
        </p:nvSpPr>
        <p:spPr>
          <a:xfrm>
            <a:off x="9817028" y="2201348"/>
            <a:ext cx="23102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</a:rPr>
              <a:t>His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money in 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000" b="1" dirty="0" err="1">
                <a:solidFill>
                  <a:schemeClr val="accent5">
                    <a:lumMod val="75000"/>
                  </a:schemeClr>
                </a:solidFill>
              </a:rPr>
              <a:t>anonymous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&amp; </a:t>
            </a:r>
            <a:r>
              <a:rPr lang="fr-FR" sz="2000" b="1" dirty="0" err="1">
                <a:solidFill>
                  <a:schemeClr val="accent5">
                    <a:lumMod val="75000"/>
                  </a:schemeClr>
                </a:solidFill>
              </a:rPr>
              <a:t>unseizable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!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3BF96F1E-12BC-4C40-BF77-E7111742E967}"/>
              </a:ext>
            </a:extLst>
          </p:cNvPr>
          <p:cNvSpPr/>
          <p:nvPr/>
        </p:nvSpPr>
        <p:spPr>
          <a:xfrm>
            <a:off x="5707711" y="3222552"/>
            <a:ext cx="1768147" cy="49615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9A7029-AF31-4BF8-BA48-827DF5934EA7}"/>
              </a:ext>
            </a:extLst>
          </p:cNvPr>
          <p:cNvSpPr txBox="1"/>
          <p:nvPr/>
        </p:nvSpPr>
        <p:spPr>
          <a:xfrm>
            <a:off x="573947" y="4533705"/>
            <a:ext cx="1835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Gold - Silver -Swiss Franc - Ruble - Yuan…</a:t>
            </a:r>
          </a:p>
          <a:p>
            <a:pPr algn="ctr"/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stored in a trunk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EA1C1B-0FCD-4806-A990-F1927780DE0B}"/>
              </a:ext>
            </a:extLst>
          </p:cNvPr>
          <p:cNvSpPr txBox="1"/>
          <p:nvPr/>
        </p:nvSpPr>
        <p:spPr>
          <a:xfrm>
            <a:off x="2765574" y="2990069"/>
            <a:ext cx="5910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+</a:t>
            </a:r>
            <a:endParaRPr lang="en-US" sz="540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F7034C-7D2E-4745-8196-83987CE0B868}"/>
              </a:ext>
            </a:extLst>
          </p:cNvPr>
          <p:cNvSpPr/>
          <p:nvPr/>
        </p:nvSpPr>
        <p:spPr>
          <a:xfrm>
            <a:off x="434482" y="1499595"/>
            <a:ext cx="51474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Store of value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8D7FC-7D23-4FC3-85D8-14B7582F0107}"/>
              </a:ext>
            </a:extLst>
          </p:cNvPr>
          <p:cNvSpPr/>
          <p:nvPr/>
        </p:nvSpPr>
        <p:spPr>
          <a:xfrm>
            <a:off x="7057471" y="1551793"/>
            <a:ext cx="32364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>
                <a:solidFill>
                  <a:schemeClr val="accent5">
                    <a:lumMod val="75000"/>
                  </a:schemeClr>
                </a:solidFill>
              </a:rPr>
              <a:t>Exchange money 1 </a:t>
            </a:r>
            <a:r>
              <a:rPr lang="fr-FR" sz="2600">
                <a:solidFill>
                  <a:schemeClr val="accent2">
                    <a:lumMod val="50000"/>
                  </a:schemeClr>
                </a:solidFill>
              </a:rPr>
              <a:t>anti-CBDC</a:t>
            </a:r>
            <a:r>
              <a:rPr lang="fr-FR" sz="260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6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ECA545-20A9-499A-9012-3C4C1A9ABBF6}"/>
              </a:ext>
            </a:extLst>
          </p:cNvPr>
          <p:cNvSpPr/>
          <p:nvPr/>
        </p:nvSpPr>
        <p:spPr>
          <a:xfrm>
            <a:off x="7307672" y="4551258"/>
            <a:ext cx="26104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fr-FR" sz="2000" b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fr-FR" sz="1400" b="1">
                <a:solidFill>
                  <a:schemeClr val="accent5">
                    <a:lumMod val="75000"/>
                  </a:schemeClr>
                </a:solidFill>
              </a:rPr>
              <a:t>~</a:t>
            </a:r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300$)</a:t>
            </a:r>
            <a:br>
              <a:rPr lang="fr-FR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stored in his phone app, ready to be spent, untraceable !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021F80EB-FB26-4E75-9C7D-A015BBB37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438966" y="3492852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2285F3EE-1CBD-4F61-A55A-C6A39C4097F5}"/>
              </a:ext>
            </a:extLst>
          </p:cNvPr>
          <p:cNvSpPr txBox="1">
            <a:spLocks/>
          </p:cNvSpPr>
          <p:nvPr/>
        </p:nvSpPr>
        <p:spPr>
          <a:xfrm>
            <a:off x="1250601" y="248199"/>
            <a:ext cx="9364867" cy="71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Be </a:t>
            </a:r>
            <a:r>
              <a:rPr lang="fr-FR" sz="3600" dirty="0" err="1"/>
              <a:t>your</a:t>
            </a:r>
            <a:r>
              <a:rPr lang="fr-FR" sz="3600" dirty="0"/>
              <a:t> </a:t>
            </a:r>
            <a:r>
              <a:rPr lang="fr-FR" sz="3600" dirty="0" err="1"/>
              <a:t>own</a:t>
            </a:r>
            <a:r>
              <a:rPr lang="fr-FR" sz="3600" dirty="0"/>
              <a:t> </a:t>
            </a:r>
            <a:r>
              <a:rPr lang="fr-FR" sz="3600" dirty="0" err="1"/>
              <a:t>bank</a:t>
            </a:r>
            <a:r>
              <a:rPr lang="fr-FR" sz="3600" dirty="0"/>
              <a:t> - </a:t>
            </a:r>
            <a:r>
              <a:rPr lang="fr-FR" sz="3600" dirty="0" err="1"/>
              <a:t>example</a:t>
            </a:r>
            <a:r>
              <a:rPr lang="fr-FR" sz="3600" dirty="0"/>
              <a:t> : Mr. Smith anti-CBDC </a:t>
            </a:r>
            <a:r>
              <a:rPr lang="fr-FR" sz="3600" dirty="0" err="1"/>
              <a:t>savings</a:t>
            </a:r>
            <a:endParaRPr lang="en-US" sz="3600" dirty="0"/>
          </a:p>
        </p:txBody>
      </p:sp>
      <p:pic>
        <p:nvPicPr>
          <p:cNvPr id="1026" name="Picture 2" descr="Piece 5 Francs Suisse 1968 - Dezi Judd">
            <a:extLst>
              <a:ext uri="{FF2B5EF4-FFF2-40B4-BE49-F238E27FC236}">
                <a16:creationId xmlns:a16="http://schemas.microsoft.com/office/drawing/2014/main" id="{8DD7B3C1-5E5E-452B-9398-3B1174C8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8" y="3423368"/>
            <a:ext cx="900550" cy="9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99A133-948A-4972-AEE2-628ACE8B6F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88" b="98466" l="3385" r="97231">
                        <a14:foregroundMark x1="57538" y1="53988" x2="22462" y2="80982"/>
                        <a14:foregroundMark x1="22462" y1="80982" x2="20923" y2="79141"/>
                        <a14:foregroundMark x1="78769" y1="78528" x2="33538" y2="87730"/>
                        <a14:foregroundMark x1="33538" y1="87730" x2="21231" y2="82822"/>
                        <a14:foregroundMark x1="69538" y1="87730" x2="34154" y2="89877"/>
                        <a14:foregroundMark x1="82769" y1="73926" x2="82462" y2="27607"/>
                        <a14:foregroundMark x1="82462" y1="27607" x2="43692" y2="7669"/>
                        <a14:foregroundMark x1="43692" y1="7669" x2="33231" y2="11043"/>
                        <a14:foregroundMark x1="10154" y1="31902" x2="8000" y2="74847"/>
                        <a14:foregroundMark x1="12000" y1="73313" x2="10462" y2="35583"/>
                        <a14:foregroundMark x1="52000" y1="90184" x2="60308" y2="90184"/>
                        <a14:foregroundMark x1="64615" y1="90184" x2="24615" y2="86810"/>
                        <a14:foregroundMark x1="66462" y1="86503" x2="25231" y2="86196"/>
                        <a14:foregroundMark x1="74154" y1="85276" x2="31385" y2="93252"/>
                        <a14:foregroundMark x1="31385" y1="93252" x2="15692" y2="78221"/>
                        <a14:foregroundMark x1="82462" y1="28834" x2="83692" y2="73006"/>
                        <a14:foregroundMark x1="83692" y1="73006" x2="82462" y2="74847"/>
                        <a14:foregroundMark x1="86154" y1="27301" x2="83077" y2="74233"/>
                        <a14:foregroundMark x1="83077" y1="74233" x2="80615" y2="78221"/>
                        <a14:foregroundMark x1="88923" y1="32515" x2="85231" y2="75767"/>
                        <a14:foregroundMark x1="85231" y1="75767" x2="84308" y2="78528"/>
                        <a14:foregroundMark x1="92000" y1="28221" x2="91077" y2="71779"/>
                        <a14:foregroundMark x1="91077" y1="71779" x2="86154" y2="76994"/>
                        <a14:foregroundMark x1="94154" y1="29448" x2="90154" y2="74233"/>
                        <a14:foregroundMark x1="90154" y1="74233" x2="87692" y2="79448"/>
                        <a14:foregroundMark x1="96923" y1="39571" x2="94769" y2="68712"/>
                        <a14:foregroundMark x1="66462" y1="7055" x2="32308" y2="8589"/>
                        <a14:foregroundMark x1="62154" y1="5215" x2="31692" y2="7055"/>
                        <a14:foregroundMark x1="59692" y1="4601" x2="37231" y2="5521"/>
                        <a14:foregroundMark x1="63077" y1="92945" x2="37846" y2="93252"/>
                        <a14:foregroundMark x1="68000" y1="94172" x2="31692" y2="87423"/>
                        <a14:foregroundMark x1="61538" y1="93558" x2="29538" y2="89264"/>
                        <a14:foregroundMark x1="7077" y1="34663" x2="11077" y2="73006"/>
                        <a14:foregroundMark x1="6462" y1="33436" x2="11385" y2="73006"/>
                        <a14:foregroundMark x1="5231" y1="36810" x2="4615" y2="65951"/>
                        <a14:foregroundMark x1="3692" y1="38650" x2="4308" y2="60429"/>
                        <a14:foregroundMark x1="65538" y1="92331" x2="33846" y2="93252"/>
                        <a14:foregroundMark x1="68000" y1="93865" x2="32308" y2="91411"/>
                        <a14:foregroundMark x1="67692" y1="92945" x2="30769" y2="94172"/>
                        <a14:foregroundMark x1="72615" y1="89571" x2="43385" y2="98773"/>
                        <a14:foregroundMark x1="93538" y1="60123" x2="97231" y2="42945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663" y="3433491"/>
            <a:ext cx="900550" cy="903321"/>
          </a:xfrm>
          <a:prstGeom prst="rect">
            <a:avLst/>
          </a:prstGeom>
        </p:spPr>
      </p:pic>
      <p:pic>
        <p:nvPicPr>
          <p:cNvPr id="1028" name="Picture 4" descr="Nouvelle pièce japonaise de 500 yens 1Pc 2021/11/1 émise Air | Etsy">
            <a:extLst>
              <a:ext uri="{FF2B5EF4-FFF2-40B4-BE49-F238E27FC236}">
                <a16:creationId xmlns:a16="http://schemas.microsoft.com/office/drawing/2014/main" id="{12B0E327-CDAC-46D6-99D9-FAE76C0D0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407" b="87775" l="52895" r="98158">
                        <a14:foregroundMark x1="80088" y1="25824" x2="75526" y2="24725"/>
                        <a14:foregroundMark x1="75526" y1="24725" x2="66842" y2="31044"/>
                        <a14:foregroundMark x1="77982" y1="24451" x2="74123" y2="20742"/>
                        <a14:foregroundMark x1="74123" y1="20742" x2="78772" y2="18544"/>
                        <a14:foregroundMark x1="78772" y1="18544" x2="83772" y2="19505"/>
                        <a14:foregroundMark x1="83772" y1="19505" x2="84737" y2="20192"/>
                        <a14:foregroundMark x1="93947" y1="53709" x2="92632" y2="62225"/>
                        <a14:foregroundMark x1="92632" y1="62225" x2="86316" y2="76099"/>
                        <a14:foregroundMark x1="86316" y1="76099" x2="81667" y2="78984"/>
                        <a14:foregroundMark x1="81667" y1="78984" x2="80526" y2="78984"/>
                        <a14:foregroundMark x1="88772" y1="71841" x2="84912" y2="76923"/>
                        <a14:foregroundMark x1="84912" y1="76923" x2="73158" y2="82418"/>
                        <a14:foregroundMark x1="73158" y1="82418" x2="67632" y2="80632"/>
                        <a14:foregroundMark x1="67632" y1="80632" x2="67281" y2="79670"/>
                        <a14:foregroundMark x1="60877" y1="62088" x2="57456" y2="43132"/>
                        <a14:foregroundMark x1="57982" y1="44505" x2="61404" y2="65522"/>
                        <a14:foregroundMark x1="61404" y1="65522" x2="64298" y2="74038"/>
                        <a14:foregroundMark x1="64298" y1="74038" x2="68772" y2="78571"/>
                        <a14:foregroundMark x1="68772" y1="78571" x2="69825" y2="78571"/>
                        <a14:foregroundMark x1="64737" y1="73901" x2="61930" y2="66484"/>
                        <a14:foregroundMark x1="61930" y1="66484" x2="60702" y2="52610"/>
                        <a14:foregroundMark x1="61228" y1="54670" x2="64649" y2="75824"/>
                        <a14:foregroundMark x1="61754" y1="65110" x2="58421" y2="50137"/>
                        <a14:foregroundMark x1="58421" y1="50137" x2="58947" y2="41484"/>
                        <a14:foregroundMark x1="58947" y1="41484" x2="62018" y2="35165"/>
                        <a14:foregroundMark x1="62018" y1="35165" x2="64386" y2="33104"/>
                        <a14:foregroundMark x1="73246" y1="17857" x2="68421" y2="18681"/>
                        <a14:foregroundMark x1="68421" y1="18681" x2="63684" y2="22115"/>
                        <a14:foregroundMark x1="63684" y1="22115" x2="60175" y2="27473"/>
                        <a14:foregroundMark x1="60175" y1="27473" x2="53596" y2="48214"/>
                        <a14:foregroundMark x1="53596" y1="48214" x2="53421" y2="49725"/>
                        <a14:foregroundMark x1="54298" y1="39423" x2="52895" y2="55632"/>
                        <a14:foregroundMark x1="52895" y1="55632" x2="53684" y2="60302"/>
                        <a14:foregroundMark x1="53947" y1="59203" x2="57368" y2="72802"/>
                        <a14:foregroundMark x1="57368" y1="72802" x2="64912" y2="83379"/>
                        <a14:foregroundMark x1="64912" y1="83379" x2="74386" y2="86813"/>
                        <a14:foregroundMark x1="74386" y1="86813" x2="74912" y2="86813"/>
                        <a14:foregroundMark x1="86140" y1="82418" x2="81930" y2="86538"/>
                        <a14:foregroundMark x1="81930" y1="86538" x2="74123" y2="87775"/>
                        <a14:foregroundMark x1="80965" y1="82143" x2="76930" y2="68681"/>
                        <a14:foregroundMark x1="63421" y1="42445" x2="61140" y2="33654"/>
                        <a14:foregroundMark x1="84386" y1="85714" x2="92281" y2="75962"/>
                        <a14:foregroundMark x1="92281" y1="75962" x2="97018" y2="58379"/>
                        <a14:foregroundMark x1="96491" y1="41896" x2="97632" y2="57555"/>
                        <a14:foregroundMark x1="97632" y1="57555" x2="92719" y2="76099"/>
                        <a14:foregroundMark x1="98158" y1="55907" x2="97018" y2="40659"/>
                        <a14:foregroundMark x1="97018" y1="40659" x2="95000" y2="33791"/>
                        <a14:foregroundMark x1="95000" y1="33791" x2="92632" y2="29670"/>
                        <a14:foregroundMark x1="70263" y1="17033" x2="79912" y2="16071"/>
                        <a14:foregroundMark x1="79912" y1="16071" x2="84211" y2="18407"/>
                        <a14:foregroundMark x1="84211" y1="18407" x2="90439" y2="27335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16" t="13356" b="9755"/>
          <a:stretch/>
        </p:blipFill>
        <p:spPr bwMode="auto">
          <a:xfrm>
            <a:off x="1515730" y="3416088"/>
            <a:ext cx="970644" cy="9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2AF305D8-333F-49F1-81BA-930CEEEA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" y="2128948"/>
            <a:ext cx="1329671" cy="13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91C7A6-A314-4D79-9B76-449EA7ACF7EB}"/>
              </a:ext>
            </a:extLst>
          </p:cNvPr>
          <p:cNvCxnSpPr/>
          <p:nvPr/>
        </p:nvCxnSpPr>
        <p:spPr>
          <a:xfrm>
            <a:off x="522163" y="2005632"/>
            <a:ext cx="481939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Gold Bar Icon #61843 - Free Icons Library">
            <a:extLst>
              <a:ext uri="{FF2B5EF4-FFF2-40B4-BE49-F238E27FC236}">
                <a16:creationId xmlns:a16="http://schemas.microsoft.com/office/drawing/2014/main" id="{D1946512-9495-4391-889D-9D37CFB8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93" y="2137367"/>
            <a:ext cx="1350221" cy="13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24088EB-5ED5-4198-B076-35EBD4B28FC5}"/>
              </a:ext>
            </a:extLst>
          </p:cNvPr>
          <p:cNvCxnSpPr>
            <a:cxnSpLocks/>
          </p:cNvCxnSpPr>
          <p:nvPr/>
        </p:nvCxnSpPr>
        <p:spPr>
          <a:xfrm flipH="1">
            <a:off x="376587" y="1999989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34CB494-9C13-4595-98EA-C7F1D0AA2E16}"/>
              </a:ext>
            </a:extLst>
          </p:cNvPr>
          <p:cNvCxnSpPr>
            <a:cxnSpLocks/>
          </p:cNvCxnSpPr>
          <p:nvPr/>
        </p:nvCxnSpPr>
        <p:spPr>
          <a:xfrm>
            <a:off x="5349510" y="2004030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D13498C-2D84-4212-A400-F8B7FE61B1E7}"/>
              </a:ext>
            </a:extLst>
          </p:cNvPr>
          <p:cNvCxnSpPr>
            <a:cxnSpLocks/>
          </p:cNvCxnSpPr>
          <p:nvPr/>
        </p:nvCxnSpPr>
        <p:spPr>
          <a:xfrm>
            <a:off x="7554552" y="2007940"/>
            <a:ext cx="20871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90A742C-4212-48E4-8C89-D2FBE07DCBFA}"/>
              </a:ext>
            </a:extLst>
          </p:cNvPr>
          <p:cNvCxnSpPr>
            <a:cxnSpLocks/>
          </p:cNvCxnSpPr>
          <p:nvPr/>
        </p:nvCxnSpPr>
        <p:spPr>
          <a:xfrm flipH="1">
            <a:off x="7404898" y="2018680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B22F0C1-5530-4950-870F-DDF680E55DB2}"/>
              </a:ext>
            </a:extLst>
          </p:cNvPr>
          <p:cNvCxnSpPr>
            <a:cxnSpLocks/>
          </p:cNvCxnSpPr>
          <p:nvPr/>
        </p:nvCxnSpPr>
        <p:spPr>
          <a:xfrm>
            <a:off x="9641686" y="1995499"/>
            <a:ext cx="149654" cy="17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2A1A0BD8-89D4-43D9-9307-5F2BFF2BFA03}"/>
              </a:ext>
            </a:extLst>
          </p:cNvPr>
          <p:cNvSpPr txBox="1">
            <a:spLocks/>
          </p:cNvSpPr>
          <p:nvPr/>
        </p:nvSpPr>
        <p:spPr>
          <a:xfrm rot="16200000">
            <a:off x="10616249" y="731526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@SortieDeBanque</a:t>
            </a:r>
            <a:br>
              <a:rPr lang="fr-FR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01/23 – v2.5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D6F816A-4024-430A-B273-1E671DB54225}"/>
              </a:ext>
            </a:extLst>
          </p:cNvPr>
          <p:cNvSpPr txBox="1"/>
          <p:nvPr/>
        </p:nvSpPr>
        <p:spPr>
          <a:xfrm>
            <a:off x="9716513" y="4344185"/>
            <a:ext cx="254663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More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than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5000+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physical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merchants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available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in US/UK via gift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cards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b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in-app or </a:t>
            </a:r>
            <a:b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BitRefill.com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+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virtual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Visa </a:t>
            </a:r>
            <a:r>
              <a:rPr lang="fr-FR" sz="1600" i="1" dirty="0" err="1">
                <a:solidFill>
                  <a:schemeClr val="accent5">
                    <a:lumMod val="75000"/>
                  </a:schemeClr>
                </a:solidFill>
              </a:rPr>
              <a:t>cards</a:t>
            </a:r>
            <a:r>
              <a:rPr lang="fr-FR" sz="16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CoinDebit.io</a:t>
            </a:r>
            <a:endParaRPr lang="en-US" sz="16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1435D-2D6D-4BA7-AE0A-ED920BCF00BB}"/>
              </a:ext>
            </a:extLst>
          </p:cNvPr>
          <p:cNvSpPr/>
          <p:nvPr/>
        </p:nvSpPr>
        <p:spPr>
          <a:xfrm>
            <a:off x="3216094" y="5994426"/>
            <a:ext cx="27169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i="1">
                <a:solidFill>
                  <a:schemeClr val="accent5">
                    <a:lumMod val="75000"/>
                  </a:schemeClr>
                </a:solidFill>
              </a:rPr>
              <a:t>LN = Lightning Network </a:t>
            </a:r>
            <a:br>
              <a:rPr lang="fr-FR" sz="1500" i="1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500" i="1">
                <a:solidFill>
                  <a:schemeClr val="accent5">
                    <a:lumMod val="75000"/>
                  </a:schemeClr>
                </a:solidFill>
              </a:rPr>
              <a:t>= instant Bitcoin payments</a:t>
            </a:r>
            <a:endParaRPr lang="en-US" sz="150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505AA5C-FA5E-470F-9131-EA1EAAF8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52" y="5162295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B469B7A-72E3-469A-8ABA-DBBE9F6B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17" y="6041446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FE3D8-04E8-47CD-AD97-9565BEEA048D}"/>
              </a:ext>
            </a:extLst>
          </p:cNvPr>
          <p:cNvSpPr/>
          <p:nvPr/>
        </p:nvSpPr>
        <p:spPr>
          <a:xfrm>
            <a:off x="4048218" y="2364359"/>
            <a:ext cx="808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>
                <a:solidFill>
                  <a:srgbClr val="5E78BA"/>
                </a:solidFill>
              </a:rPr>
              <a:t>50% ?</a:t>
            </a:r>
            <a:endParaRPr lang="en-US" sz="2000" b="1">
              <a:solidFill>
                <a:srgbClr val="5E78BA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119A7E-328E-4319-B3C9-825E4397265C}"/>
              </a:ext>
            </a:extLst>
          </p:cNvPr>
          <p:cNvSpPr/>
          <p:nvPr/>
        </p:nvSpPr>
        <p:spPr>
          <a:xfrm>
            <a:off x="8076909" y="2412367"/>
            <a:ext cx="874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5E78BA"/>
                </a:solidFill>
              </a:rPr>
              <a:t>10% ?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283C7803-9BA7-4E8C-8149-853C1816B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208" y="6171861"/>
            <a:ext cx="208390" cy="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3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7A54CD-BACE-453A-A53C-12875E5E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590" y="78510"/>
            <a:ext cx="10045810" cy="504712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latin typeface="+mn-lt"/>
              </a:rPr>
              <a:t>Exemples de répartition – épargne de M. Smith</a:t>
            </a:r>
            <a:endParaRPr lang="en-US" sz="3600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382DC7-FAC1-41D7-A26D-FA16BB3C61E9}"/>
              </a:ext>
            </a:extLst>
          </p:cNvPr>
          <p:cNvSpPr txBox="1"/>
          <p:nvPr/>
        </p:nvSpPr>
        <p:spPr>
          <a:xfrm>
            <a:off x="1351825" y="583222"/>
            <a:ext cx="1037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Disclaimer – 25 Aout 2022 : les marchés sont prêts à tomber, voir fin de bulle Internet en 2001 + situation pré-WW3.    </a:t>
            </a:r>
            <a:br>
              <a:rPr lang="fr-FR" sz="1600" dirty="0"/>
            </a:br>
            <a:r>
              <a:rPr lang="fr-FR" sz="1600" dirty="0"/>
              <a:t>Donc s’attendre à une grande volatilité (division des cours par 2 ou x2 tout à fait possibles)</a:t>
            </a:r>
            <a:endParaRPr lang="en-US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BF6E00-8A70-44E4-92E6-2223B88DAD70}"/>
              </a:ext>
            </a:extLst>
          </p:cNvPr>
          <p:cNvSpPr txBox="1"/>
          <p:nvPr/>
        </p:nvSpPr>
        <p:spPr>
          <a:xfrm>
            <a:off x="1201508" y="1087934"/>
            <a:ext cx="10868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Ceci n’est en aucun cas un conseil en investissement</a:t>
            </a:r>
            <a:r>
              <a:rPr lang="fr-FR" sz="1600" i="1" dirty="0"/>
              <a:t>. Nous utilisons BTC/XMR avant tout pour leur intérêt technique/pratique</a:t>
            </a:r>
            <a:endParaRPr lang="en-US" sz="1600" i="1" dirty="0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F6EC91A9-34A4-4D65-B08B-1BACD5989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724628"/>
              </p:ext>
            </p:extLst>
          </p:nvPr>
        </p:nvGraphicFramePr>
        <p:xfrm>
          <a:off x="1304156" y="1471871"/>
          <a:ext cx="9363845" cy="519512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28984">
                  <a:extLst>
                    <a:ext uri="{9D8B030D-6E8A-4147-A177-3AD203B41FA5}">
                      <a16:colId xmlns:a16="http://schemas.microsoft.com/office/drawing/2014/main" val="2968189416"/>
                    </a:ext>
                  </a:extLst>
                </a:gridCol>
                <a:gridCol w="1678481">
                  <a:extLst>
                    <a:ext uri="{9D8B030D-6E8A-4147-A177-3AD203B41FA5}">
                      <a16:colId xmlns:a16="http://schemas.microsoft.com/office/drawing/2014/main" val="1546178637"/>
                    </a:ext>
                  </a:extLst>
                </a:gridCol>
                <a:gridCol w="1795852">
                  <a:extLst>
                    <a:ext uri="{9D8B030D-6E8A-4147-A177-3AD203B41FA5}">
                      <a16:colId xmlns:a16="http://schemas.microsoft.com/office/drawing/2014/main" val="1507435472"/>
                    </a:ext>
                  </a:extLst>
                </a:gridCol>
                <a:gridCol w="1857829">
                  <a:extLst>
                    <a:ext uri="{9D8B030D-6E8A-4147-A177-3AD203B41FA5}">
                      <a16:colId xmlns:a16="http://schemas.microsoft.com/office/drawing/2014/main" val="680907228"/>
                    </a:ext>
                  </a:extLst>
                </a:gridCol>
                <a:gridCol w="1902699">
                  <a:extLst>
                    <a:ext uri="{9D8B030D-6E8A-4147-A177-3AD203B41FA5}">
                      <a16:colId xmlns:a16="http://schemas.microsoft.com/office/drawing/2014/main" val="1217841979"/>
                    </a:ext>
                  </a:extLst>
                </a:gridCol>
              </a:tblGrid>
              <a:tr h="37650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Votre profil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098433"/>
                  </a:ext>
                </a:extLst>
              </a:tr>
              <a:tr h="519336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Quel support ?</a:t>
                      </a:r>
                      <a:endParaRPr lang="en-US" sz="17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Découverte</a:t>
                      </a:r>
                      <a:endParaRPr lang="en-US" sz="18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3F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Connaisseur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Convaincu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15430"/>
                  </a:ext>
                </a:extLst>
              </a:tr>
              <a:tr h="892788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Compte Courant</a:t>
                      </a:r>
                    </a:p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Livret A en €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banque</a:t>
                      </a:r>
                      <a:endParaRPr lang="en-US" b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60%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10%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828109"/>
                  </a:ext>
                </a:extLst>
              </a:tr>
              <a:tr h="892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/ Argent /</a:t>
                      </a:r>
                      <a:b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Métaux / Devises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au coffre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</a:t>
                      </a:r>
                      <a:endParaRPr kumimoji="0" 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</a:t>
                      </a:r>
                      <a:endParaRPr kumimoji="0" 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</a:t>
                      </a:r>
                      <a:endParaRPr kumimoji="0" 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397000"/>
                  </a:ext>
                </a:extLst>
              </a:tr>
              <a:tr h="892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Bitcoin (no-KYC !) </a:t>
                      </a:r>
                      <a:b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/ ou Monero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n w="6350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 clé</a:t>
                      </a:r>
                      <a:endParaRPr lang="en-US" b="1" dirty="0">
                        <a:ln w="63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kumimoji="0" 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</a:t>
                      </a:r>
                      <a:endParaRPr kumimoji="0" lang="en-US" sz="18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50%</a:t>
                      </a:r>
                      <a:endParaRPr kumimoji="0" lang="en-US" sz="1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747388"/>
                  </a:ext>
                </a:extLst>
              </a:tr>
              <a:tr h="980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Bitcoin (no-KYC !) </a:t>
                      </a:r>
                      <a:b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/ ou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Monero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sur app tél. (monnaie usuelle)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16968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Cash en €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à portée de main</a:t>
                      </a:r>
                      <a:endParaRPr lang="en-US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à 200€ mini</a:t>
                      </a:r>
                      <a:endParaRPr lang="en-US" sz="16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à 200€ mini</a:t>
                      </a:r>
                      <a:endParaRPr lang="en-US" sz="16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à 200€ mini</a:t>
                      </a:r>
                      <a:endParaRPr lang="en-US" sz="16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573705"/>
                  </a:ext>
                </a:extLst>
              </a:tr>
            </a:tbl>
          </a:graphicData>
        </a:graphic>
      </p:graphicFrame>
      <p:pic>
        <p:nvPicPr>
          <p:cNvPr id="21" name="Monero XMR">
            <a:extLst>
              <a:ext uri="{FF2B5EF4-FFF2-40B4-BE49-F238E27FC236}">
                <a16:creationId xmlns:a16="http://schemas.microsoft.com/office/drawing/2014/main" id="{59784E15-889C-411A-B0E4-FCFA766A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646942" y="4538233"/>
            <a:ext cx="503235" cy="4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7A44867-162F-4C78-B9F4-6B2025012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9" y="4360827"/>
            <a:ext cx="482686" cy="482686"/>
          </a:xfrm>
          <a:prstGeom prst="rect">
            <a:avLst/>
          </a:prstGeom>
        </p:spPr>
      </p:pic>
      <p:pic>
        <p:nvPicPr>
          <p:cNvPr id="22" name="Monero XMR">
            <a:extLst>
              <a:ext uri="{FF2B5EF4-FFF2-40B4-BE49-F238E27FC236}">
                <a16:creationId xmlns:a16="http://schemas.microsoft.com/office/drawing/2014/main" id="{5AA8F8A0-8431-406D-A8CA-F06CC1201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620404" y="5430410"/>
            <a:ext cx="503235" cy="4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8154350-318D-4BAD-B0F5-F730C8D6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5261304"/>
            <a:ext cx="482686" cy="482686"/>
          </a:xfrm>
          <a:prstGeom prst="rect">
            <a:avLst/>
          </a:prstGeom>
        </p:spPr>
      </p:pic>
      <p:pic>
        <p:nvPicPr>
          <p:cNvPr id="24" name="Picture 2" descr="Piece 5 Francs Suisse 1968 - Dezi Judd">
            <a:extLst>
              <a:ext uri="{FF2B5EF4-FFF2-40B4-BE49-F238E27FC236}">
                <a16:creationId xmlns:a16="http://schemas.microsoft.com/office/drawing/2014/main" id="{814618B1-0266-4758-ADE0-C15A88DC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0" y="3692704"/>
            <a:ext cx="380888" cy="3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66DC34-87C7-43F5-9EB5-5B354CB40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8" b="98466" l="3385" r="97231">
                        <a14:foregroundMark x1="57538" y1="53988" x2="22462" y2="80982"/>
                        <a14:foregroundMark x1="22462" y1="80982" x2="20923" y2="79141"/>
                        <a14:foregroundMark x1="78769" y1="78528" x2="33538" y2="87730"/>
                        <a14:foregroundMark x1="33538" y1="87730" x2="21231" y2="82822"/>
                        <a14:foregroundMark x1="69538" y1="87730" x2="34154" y2="89877"/>
                        <a14:foregroundMark x1="82769" y1="73926" x2="82462" y2="27607"/>
                        <a14:foregroundMark x1="82462" y1="27607" x2="43692" y2="7669"/>
                        <a14:foregroundMark x1="43692" y1="7669" x2="33231" y2="11043"/>
                        <a14:foregroundMark x1="10154" y1="31902" x2="8000" y2="74847"/>
                        <a14:foregroundMark x1="12000" y1="73313" x2="10462" y2="35583"/>
                        <a14:foregroundMark x1="52000" y1="90184" x2="60308" y2="90184"/>
                        <a14:foregroundMark x1="64615" y1="90184" x2="24615" y2="86810"/>
                        <a14:foregroundMark x1="66462" y1="86503" x2="25231" y2="86196"/>
                        <a14:foregroundMark x1="74154" y1="85276" x2="31385" y2="93252"/>
                        <a14:foregroundMark x1="31385" y1="93252" x2="15692" y2="78221"/>
                        <a14:foregroundMark x1="82462" y1="28834" x2="83692" y2="73006"/>
                        <a14:foregroundMark x1="83692" y1="73006" x2="82462" y2="74847"/>
                        <a14:foregroundMark x1="86154" y1="27301" x2="83077" y2="74233"/>
                        <a14:foregroundMark x1="83077" y1="74233" x2="80615" y2="78221"/>
                        <a14:foregroundMark x1="88923" y1="32515" x2="85231" y2="75767"/>
                        <a14:foregroundMark x1="85231" y1="75767" x2="84308" y2="78528"/>
                        <a14:foregroundMark x1="92000" y1="28221" x2="91077" y2="71779"/>
                        <a14:foregroundMark x1="91077" y1="71779" x2="86154" y2="76994"/>
                        <a14:foregroundMark x1="94154" y1="29448" x2="90154" y2="74233"/>
                        <a14:foregroundMark x1="90154" y1="74233" x2="87692" y2="79448"/>
                        <a14:foregroundMark x1="96923" y1="39571" x2="94769" y2="68712"/>
                        <a14:foregroundMark x1="66462" y1="7055" x2="32308" y2="8589"/>
                        <a14:foregroundMark x1="62154" y1="5215" x2="31692" y2="7055"/>
                        <a14:foregroundMark x1="59692" y1="4601" x2="37231" y2="5521"/>
                        <a14:foregroundMark x1="63077" y1="92945" x2="37846" y2="93252"/>
                        <a14:foregroundMark x1="68000" y1="94172" x2="31692" y2="87423"/>
                        <a14:foregroundMark x1="61538" y1="93558" x2="29538" y2="89264"/>
                        <a14:foregroundMark x1="7077" y1="34663" x2="11077" y2="73006"/>
                        <a14:foregroundMark x1="6462" y1="33436" x2="11385" y2="73006"/>
                        <a14:foregroundMark x1="5231" y1="36810" x2="4615" y2="65951"/>
                        <a14:foregroundMark x1="3692" y1="38650" x2="4308" y2="60429"/>
                        <a14:foregroundMark x1="65538" y1="92331" x2="33846" y2="93252"/>
                        <a14:foregroundMark x1="68000" y1="93865" x2="32308" y2="91411"/>
                        <a14:foregroundMark x1="67692" y1="92945" x2="30769" y2="94172"/>
                        <a14:foregroundMark x1="72615" y1="89571" x2="43385" y2="98773"/>
                        <a14:foregroundMark x1="93538" y1="60123" x2="97231" y2="42945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80" y="3701307"/>
            <a:ext cx="380888" cy="382060"/>
          </a:xfrm>
          <a:prstGeom prst="rect">
            <a:avLst/>
          </a:prstGeom>
        </p:spPr>
      </p:pic>
      <p:pic>
        <p:nvPicPr>
          <p:cNvPr id="26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76A129A0-E6D8-482A-B64E-0AEBFCF5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68" y="3247283"/>
            <a:ext cx="589711" cy="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Gold Bar Icon #61843 - Free Icons Library">
            <a:extLst>
              <a:ext uri="{FF2B5EF4-FFF2-40B4-BE49-F238E27FC236}">
                <a16:creationId xmlns:a16="http://schemas.microsoft.com/office/drawing/2014/main" id="{291BFCE6-B47A-416A-97C8-312D9936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4" y="3279625"/>
            <a:ext cx="598825" cy="5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938DC174-C3A3-764D-1A2C-7D21FAA8D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464933" y="6091542"/>
            <a:ext cx="586042" cy="4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5705D2F-6634-52D6-F1DB-CFC70AC21103}"/>
              </a:ext>
            </a:extLst>
          </p:cNvPr>
          <p:cNvSpPr txBox="1">
            <a:spLocks/>
          </p:cNvSpPr>
          <p:nvPr/>
        </p:nvSpPr>
        <p:spPr>
          <a:xfrm rot="16200000">
            <a:off x="-433737" y="634025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@SortieDeBanque</a:t>
            </a:r>
            <a:br>
              <a:rPr lang="fr-FR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08/22 – 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v1.1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9E777-C71F-F95B-C229-1D659C81F149}"/>
              </a:ext>
            </a:extLst>
          </p:cNvPr>
          <p:cNvSpPr txBox="1"/>
          <p:nvPr/>
        </p:nvSpPr>
        <p:spPr>
          <a:xfrm>
            <a:off x="10735558" y="4420551"/>
            <a:ext cx="143349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Exemple de</a:t>
            </a:r>
            <a:r>
              <a:rPr lang="fr-FR" sz="1600" dirty="0">
                <a:solidFill>
                  <a:srgbClr val="5B9BD5">
                    <a:lumMod val="50000"/>
                  </a:srgbClr>
                </a:solidFill>
                <a:cs typeface="Arial" panose="020B0604020202020204" pitchFamily="34" charset="0"/>
              </a:rPr>
              <a:t> répartition:</a:t>
            </a:r>
            <a:br>
              <a:rPr lang="fr-FR" sz="1600" dirty="0">
                <a:solidFill>
                  <a:srgbClr val="5B9BD5">
                    <a:lumMod val="50000"/>
                  </a:srgbClr>
                </a:solidFill>
                <a:cs typeface="Arial" panose="020B0604020202020204" pitchFamily="34" charset="0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0,1 BTC et </a:t>
            </a:r>
            <a:b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</a:b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3,0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Xmr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, </a:t>
            </a:r>
            <a:b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</a:b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soit 75/25%</a:t>
            </a:r>
            <a:endParaRPr lang="en-US" sz="16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0F6A5E9-F089-F97A-A2B1-FF4E0FF0995F}"/>
              </a:ext>
            </a:extLst>
          </p:cNvPr>
          <p:cNvCxnSpPr/>
          <p:nvPr/>
        </p:nvCxnSpPr>
        <p:spPr>
          <a:xfrm>
            <a:off x="10692016" y="4145362"/>
            <a:ext cx="0" cy="1872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0AB6F16-EE45-14C4-52EC-F3130C915161}"/>
              </a:ext>
            </a:extLst>
          </p:cNvPr>
          <p:cNvSpPr txBox="1"/>
          <p:nvPr/>
        </p:nvSpPr>
        <p:spPr>
          <a:xfrm>
            <a:off x="10668002" y="6074183"/>
            <a:ext cx="1580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En cas de faillite ou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bankrun</a:t>
            </a:r>
            <a:endParaRPr lang="en-US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055D79-DB56-5103-FE52-5A333BFAFCDD}"/>
              </a:ext>
            </a:extLst>
          </p:cNvPr>
          <p:cNvSpPr txBox="1"/>
          <p:nvPr/>
        </p:nvSpPr>
        <p:spPr>
          <a:xfrm>
            <a:off x="10682516" y="3414406"/>
            <a:ext cx="1580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Idéalement à portée de main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430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3D15B9B-879B-4C02-93F6-5E8EEB3E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88" y="1205171"/>
            <a:ext cx="2812112" cy="160325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16E11D6D-7F69-457E-8248-BFEF4C244944}"/>
              </a:ext>
            </a:extLst>
          </p:cNvPr>
          <p:cNvSpPr txBox="1">
            <a:spLocks/>
          </p:cNvSpPr>
          <p:nvPr/>
        </p:nvSpPr>
        <p:spPr>
          <a:xfrm>
            <a:off x="2328621" y="201173"/>
            <a:ext cx="7967540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Qui peut voir les paiements que vous faites ?</a:t>
            </a:r>
            <a:endParaRPr lang="en-US" b="1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5D71336-BF2A-4855-9DA7-BDD7F93895D9}"/>
              </a:ext>
            </a:extLst>
          </p:cNvPr>
          <p:cNvSpPr txBox="1">
            <a:spLocks/>
          </p:cNvSpPr>
          <p:nvPr/>
        </p:nvSpPr>
        <p:spPr>
          <a:xfrm>
            <a:off x="958885" y="1120878"/>
            <a:ext cx="4684827" cy="1032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700" dirty="0"/>
              <a:t>Bitcoin (KYC) :</a:t>
            </a:r>
            <a:br>
              <a:rPr lang="fr-FR" dirty="0"/>
            </a:br>
            <a:r>
              <a:rPr lang="fr-FR" sz="2900" dirty="0">
                <a:solidFill>
                  <a:srgbClr val="C00000"/>
                </a:solidFill>
              </a:rPr>
              <a:t>(Totalement tracé !) </a:t>
            </a:r>
            <a:br>
              <a:rPr lang="fr-FR" sz="2900" dirty="0">
                <a:solidFill>
                  <a:srgbClr val="C00000"/>
                </a:solidFill>
              </a:rPr>
            </a:br>
            <a:r>
              <a:rPr lang="fr-FR" sz="2900" dirty="0">
                <a:solidFill>
                  <a:schemeClr val="accent5">
                    <a:lumMod val="75000"/>
                  </a:schemeClr>
                </a:solidFill>
              </a:rPr>
              <a:t>– à noter que l’on peut ponctuellement couper</a:t>
            </a:r>
            <a:br>
              <a:rPr lang="fr-FR" sz="29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900" dirty="0">
                <a:solidFill>
                  <a:schemeClr val="accent5">
                    <a:lumMod val="75000"/>
                  </a:schemeClr>
                </a:solidFill>
              </a:rPr>
              <a:t> la trace avec des outils de « mixage » (très mal vu)</a:t>
            </a:r>
            <a:endParaRPr lang="en-US" sz="2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AB6741E-8069-40CF-BEAE-1D09D1478212}"/>
              </a:ext>
            </a:extLst>
          </p:cNvPr>
          <p:cNvSpPr txBox="1">
            <a:spLocks/>
          </p:cNvSpPr>
          <p:nvPr/>
        </p:nvSpPr>
        <p:spPr>
          <a:xfrm>
            <a:off x="958886" y="2095227"/>
            <a:ext cx="3964226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Bitcoin (no-KYC) :</a:t>
            </a:r>
            <a:br>
              <a:rPr lang="fr-FR" sz="3200" dirty="0"/>
            </a:br>
            <a:r>
              <a:rPr lang="fr-FR" sz="2400" dirty="0">
                <a:solidFill>
                  <a:schemeClr val="accent2"/>
                </a:solidFill>
              </a:rPr>
              <a:t>Pseudonyme</a:t>
            </a:r>
            <a:r>
              <a:rPr lang="fr-FR" sz="2400" dirty="0"/>
              <a:t>  </a:t>
            </a:r>
            <a:endParaRPr lang="en-US" sz="32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17AE8CA-72B6-4786-8FFE-C100864E3DA2}"/>
              </a:ext>
            </a:extLst>
          </p:cNvPr>
          <p:cNvSpPr txBox="1">
            <a:spLocks/>
          </p:cNvSpPr>
          <p:nvPr/>
        </p:nvSpPr>
        <p:spPr>
          <a:xfrm>
            <a:off x="5794236" y="1250871"/>
            <a:ext cx="5013119" cy="1393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accent2"/>
                </a:solidFill>
              </a:rPr>
              <a:t>Tout le monde. </a:t>
            </a:r>
            <a:br>
              <a:rPr lang="fr-FR" sz="2800" dirty="0">
                <a:solidFill>
                  <a:schemeClr val="accent2"/>
                </a:solidFill>
              </a:rPr>
            </a:br>
            <a:r>
              <a:rPr lang="fr-FR" sz="2800" dirty="0"/>
              <a:t>Qui vous avez payé, combien,</a:t>
            </a:r>
            <a:br>
              <a:rPr lang="fr-FR" sz="2800" dirty="0"/>
            </a:br>
            <a:r>
              <a:rPr lang="fr-FR" sz="2800" dirty="0"/>
              <a:t>+ le montant total de </a:t>
            </a:r>
            <a:br>
              <a:rPr lang="fr-FR" sz="2800" dirty="0"/>
            </a:br>
            <a:r>
              <a:rPr lang="fr-FR" sz="2800" dirty="0"/>
              <a:t>votre portefeuille </a:t>
            </a:r>
            <a:r>
              <a:rPr lang="fr-FR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2800" dirty="0"/>
              <a:t> </a:t>
            </a:r>
            <a:endParaRPr lang="en-US" sz="28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F80AC6A-E810-4050-A50D-65B3B9AC4800}"/>
              </a:ext>
            </a:extLst>
          </p:cNvPr>
          <p:cNvSpPr txBox="1">
            <a:spLocks/>
          </p:cNvSpPr>
          <p:nvPr/>
        </p:nvSpPr>
        <p:spPr>
          <a:xfrm>
            <a:off x="932130" y="3650671"/>
            <a:ext cx="3768346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/>
              <a:t>Euro (CB/virement) :  </a:t>
            </a:r>
            <a:endParaRPr lang="en-US" sz="320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AB5C218-5BD8-4380-BC6B-D552D727B2B5}"/>
              </a:ext>
            </a:extLst>
          </p:cNvPr>
          <p:cNvSpPr txBox="1">
            <a:spLocks/>
          </p:cNvSpPr>
          <p:nvPr/>
        </p:nvSpPr>
        <p:spPr>
          <a:xfrm>
            <a:off x="866224" y="4677901"/>
            <a:ext cx="3943274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/>
              <a:t>Euro (espèces cash) :  </a:t>
            </a:r>
            <a:endParaRPr lang="en-US" sz="320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24580B-D8F0-4925-9815-A31F8EAFFE9C}"/>
              </a:ext>
            </a:extLst>
          </p:cNvPr>
          <p:cNvSpPr txBox="1">
            <a:spLocks/>
          </p:cNvSpPr>
          <p:nvPr/>
        </p:nvSpPr>
        <p:spPr>
          <a:xfrm>
            <a:off x="5764903" y="3714214"/>
            <a:ext cx="5042452" cy="90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Banque, l’Etat sur demande.</a:t>
            </a:r>
            <a:br>
              <a:rPr lang="fr-FR"/>
            </a:br>
            <a:r>
              <a:rPr lang="fr-FR"/>
              <a:t>Qui vous avez payé, combien,</a:t>
            </a:r>
            <a:br>
              <a:rPr lang="fr-FR"/>
            </a:br>
            <a:r>
              <a:rPr lang="fr-FR"/>
              <a:t>le montant total de votre portefeuille 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57F1CF6-741A-4FA6-9EBE-0AE97DB1B338}"/>
              </a:ext>
            </a:extLst>
          </p:cNvPr>
          <p:cNvSpPr txBox="1">
            <a:spLocks/>
          </p:cNvSpPr>
          <p:nvPr/>
        </p:nvSpPr>
        <p:spPr>
          <a:xfrm>
            <a:off x="5752340" y="4835615"/>
            <a:ext cx="4835718" cy="611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6"/>
                </a:solidFill>
              </a:rPr>
              <a:t>Uniquement vous et la personne payée.</a:t>
            </a:r>
            <a:br>
              <a:rPr lang="fr-FR" b="1">
                <a:solidFill>
                  <a:schemeClr val="accent6"/>
                </a:solidFill>
              </a:rPr>
            </a:br>
            <a:r>
              <a:rPr lang="fr-FR"/>
              <a:t>La personne payée voit qui vous êtes.</a:t>
            </a:r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EF8E570-C626-452A-81E9-02E42C5CB1A2}"/>
              </a:ext>
            </a:extLst>
          </p:cNvPr>
          <p:cNvSpPr txBox="1">
            <a:spLocks/>
          </p:cNvSpPr>
          <p:nvPr/>
        </p:nvSpPr>
        <p:spPr>
          <a:xfrm>
            <a:off x="866225" y="5552553"/>
            <a:ext cx="3304269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3300"/>
              <a:t>Monero </a:t>
            </a:r>
            <a:r>
              <a:rPr lang="fr-FR" sz="3600"/>
              <a:t>:</a:t>
            </a:r>
            <a:endParaRPr lang="en-US" sz="360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147B9A3-F110-489D-B20E-D58949B632C0}"/>
              </a:ext>
            </a:extLst>
          </p:cNvPr>
          <p:cNvSpPr txBox="1">
            <a:spLocks/>
          </p:cNvSpPr>
          <p:nvPr/>
        </p:nvSpPr>
        <p:spPr>
          <a:xfrm>
            <a:off x="5752339" y="5552553"/>
            <a:ext cx="5279666" cy="90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chemeClr val="accent6"/>
                </a:solidFill>
              </a:rPr>
              <a:t>Uniquement vous et la personne payée.</a:t>
            </a:r>
            <a:br>
              <a:rPr lang="fr-FR" b="1">
                <a:solidFill>
                  <a:schemeClr val="accent6"/>
                </a:solidFill>
              </a:rPr>
            </a:br>
            <a:r>
              <a:rPr lang="fr-FR"/>
              <a:t>La personne payée ne voit potentiellement même pas qui vous êtes.</a:t>
            </a:r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0B6D4256-E4DC-4C66-96AE-CF6013C9D13A}"/>
              </a:ext>
            </a:extLst>
          </p:cNvPr>
          <p:cNvSpPr txBox="1">
            <a:spLocks/>
          </p:cNvSpPr>
          <p:nvPr/>
        </p:nvSpPr>
        <p:spPr>
          <a:xfrm>
            <a:off x="979838" y="2908782"/>
            <a:ext cx="3943274" cy="82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e-Euro (</a:t>
            </a:r>
            <a:r>
              <a:rPr lang="fr-FR" sz="4300" b="1" dirty="0">
                <a:solidFill>
                  <a:srgbClr val="C00000"/>
                </a:solidFill>
              </a:rPr>
              <a:t>CBDC 2024</a:t>
            </a:r>
            <a:r>
              <a:rPr lang="fr-FR" dirty="0"/>
              <a:t>) :  </a:t>
            </a:r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5D7C4C0C-0F88-41B1-82D9-A81168AC395B}"/>
              </a:ext>
            </a:extLst>
          </p:cNvPr>
          <p:cNvSpPr txBox="1">
            <a:spLocks/>
          </p:cNvSpPr>
          <p:nvPr/>
        </p:nvSpPr>
        <p:spPr>
          <a:xfrm>
            <a:off x="5809387" y="2989953"/>
            <a:ext cx="5433391" cy="65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rgbClr val="C00000"/>
                </a:solidFill>
              </a:rPr>
              <a:t>L’Etat doit valider et peut bloquer n’importe quel paiement que vous faites </a:t>
            </a:r>
            <a:endParaRPr lang="en-US" sz="2400">
              <a:solidFill>
                <a:srgbClr val="C0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B8E5DDA-9C4E-4556-A0EC-7A9751DCDFF8}"/>
              </a:ext>
            </a:extLst>
          </p:cNvPr>
          <p:cNvSpPr/>
          <p:nvPr/>
        </p:nvSpPr>
        <p:spPr>
          <a:xfrm>
            <a:off x="757084" y="4729565"/>
            <a:ext cx="10554519" cy="16908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098FC-CC60-4A9E-A433-8BAF1B6E2B60}"/>
              </a:ext>
            </a:extLst>
          </p:cNvPr>
          <p:cNvSpPr/>
          <p:nvPr/>
        </p:nvSpPr>
        <p:spPr>
          <a:xfrm rot="16200000">
            <a:off x="-515413" y="5239055"/>
            <a:ext cx="1839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chemeClr val="accent6">
                    <a:lumMod val="75000"/>
                  </a:schemeClr>
                </a:solidFill>
              </a:rPr>
              <a:t>Anonyme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0EFF4F1-CBBA-5FA4-B0C8-EC49EA26D6FA}"/>
              </a:ext>
            </a:extLst>
          </p:cNvPr>
          <p:cNvCxnSpPr>
            <a:cxnSpLocks/>
          </p:cNvCxnSpPr>
          <p:nvPr/>
        </p:nvCxnSpPr>
        <p:spPr>
          <a:xfrm>
            <a:off x="771256" y="1154954"/>
            <a:ext cx="0" cy="175382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A30711A-A457-499E-B699-38C7D63B463D}"/>
              </a:ext>
            </a:extLst>
          </p:cNvPr>
          <p:cNvGrpSpPr/>
          <p:nvPr/>
        </p:nvGrpSpPr>
        <p:grpSpPr>
          <a:xfrm>
            <a:off x="3932330" y="352359"/>
            <a:ext cx="6062569" cy="5070541"/>
            <a:chOff x="0" y="0"/>
            <a:chExt cx="5365750" cy="4287797"/>
          </a:xfrm>
        </p:grpSpPr>
        <p:pic>
          <p:nvPicPr>
            <p:cNvPr id="7" name="Image 6" descr="Pillar Clipart Three and other clipart images on Cliparts pub™">
              <a:extLst>
                <a:ext uri="{FF2B5EF4-FFF2-40B4-BE49-F238E27FC236}">
                  <a16:creationId xmlns:a16="http://schemas.microsoft.com/office/drawing/2014/main" id="{B7759C29-A741-4B49-BCEA-5CA0BC51D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27"/>
            <a:stretch/>
          </p:blipFill>
          <p:spPr bwMode="auto">
            <a:xfrm>
              <a:off x="0" y="0"/>
              <a:ext cx="5365750" cy="428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6">
              <a:extLst>
                <a:ext uri="{FF2B5EF4-FFF2-40B4-BE49-F238E27FC236}">
                  <a16:creationId xmlns:a16="http://schemas.microsoft.com/office/drawing/2014/main" id="{FAB39276-0C63-4BC7-9870-3EB882B5838B}"/>
                </a:ext>
              </a:extLst>
            </p:cNvPr>
            <p:cNvSpPr txBox="1"/>
            <p:nvPr/>
          </p:nvSpPr>
          <p:spPr>
            <a:xfrm>
              <a:off x="1943100" y="2271841"/>
              <a:ext cx="1397000" cy="3937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MONNAIE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B2D26E2-1AE7-40FB-8E43-82DECC8FD503}"/>
                </a:ext>
              </a:extLst>
            </p:cNvPr>
            <p:cNvSpPr txBox="1"/>
            <p:nvPr/>
          </p:nvSpPr>
          <p:spPr>
            <a:xfrm>
              <a:off x="1968500" y="2862390"/>
              <a:ext cx="1371600" cy="3937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EPARGNE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AD6806A-B352-49FE-9974-115CFDCCF8FE}"/>
                </a:ext>
              </a:extLst>
            </p:cNvPr>
            <p:cNvSpPr txBox="1"/>
            <p:nvPr/>
          </p:nvSpPr>
          <p:spPr>
            <a:xfrm>
              <a:off x="3655303" y="2213528"/>
              <a:ext cx="1259597" cy="5218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/>
                <a:t>COMMUNI-</a:t>
              </a:r>
              <a:br>
                <a:rPr lang="en-US" sz="1600" b="1"/>
              </a:br>
              <a:r>
                <a:rPr lang="en-US" sz="1600" b="1"/>
                <a:t>CATION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1F4A107-D559-4A25-8767-D9EA9101E7F0}"/>
                </a:ext>
              </a:extLst>
            </p:cNvPr>
            <p:cNvSpPr txBox="1"/>
            <p:nvPr/>
          </p:nvSpPr>
          <p:spPr>
            <a:xfrm>
              <a:off x="3663950" y="2867571"/>
              <a:ext cx="1250950" cy="3873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RESEAU UNI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C9B036D-4C4F-48F9-8DE4-33C75D2ABDBD}"/>
                </a:ext>
              </a:extLst>
            </p:cNvPr>
            <p:cNvSpPr txBox="1"/>
            <p:nvPr/>
          </p:nvSpPr>
          <p:spPr>
            <a:xfrm>
              <a:off x="469900" y="2264320"/>
              <a:ext cx="1244600" cy="4191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/>
                <a:t>ENERGIE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1630D66-C35B-4276-BB6E-C350EB83167D}"/>
                </a:ext>
              </a:extLst>
            </p:cNvPr>
            <p:cNvSpPr txBox="1"/>
            <p:nvPr/>
          </p:nvSpPr>
          <p:spPr>
            <a:xfrm>
              <a:off x="463550" y="2867571"/>
              <a:ext cx="1250950" cy="3873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BOUFFE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9AD65A-32CC-489B-B3D7-0377C33E02CA}"/>
                </a:ext>
              </a:extLst>
            </p:cNvPr>
            <p:cNvSpPr txBox="1"/>
            <p:nvPr/>
          </p:nvSpPr>
          <p:spPr>
            <a:xfrm>
              <a:off x="865770" y="708807"/>
              <a:ext cx="3551658" cy="393700"/>
            </a:xfrm>
            <a:prstGeom prst="snip2SameRect">
              <a:avLst/>
            </a:prstGeom>
            <a:solidFill>
              <a:srgbClr val="F5F7ED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/>
                <a:t>RESILIENCE CITOYENNE 2023</a:t>
              </a:r>
            </a:p>
          </p:txBody>
        </p:sp>
      </p:grpSp>
      <p:sp>
        <p:nvSpPr>
          <p:cNvPr id="5" name="ZoneTexte 2">
            <a:extLst>
              <a:ext uri="{FF2B5EF4-FFF2-40B4-BE49-F238E27FC236}">
                <a16:creationId xmlns:a16="http://schemas.microsoft.com/office/drawing/2014/main" id="{3095B636-05D2-4AB7-A3B0-D860C82BCB9C}"/>
              </a:ext>
            </a:extLst>
          </p:cNvPr>
          <p:cNvSpPr txBox="1"/>
          <p:nvPr/>
        </p:nvSpPr>
        <p:spPr>
          <a:xfrm>
            <a:off x="6083301" y="5772717"/>
            <a:ext cx="3340224" cy="48547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+mj-lt"/>
              </a:rPr>
              <a:t>@</a:t>
            </a:r>
            <a:r>
              <a:rPr lang="en-US" sz="1800" b="1" dirty="0">
                <a:latin typeface="+mj-lt"/>
              </a:rPr>
              <a:t>SortieDeBanque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194960AA-194E-458C-8972-634ED22DCC1D}"/>
              </a:ext>
            </a:extLst>
          </p:cNvPr>
          <p:cNvSpPr txBox="1"/>
          <p:nvPr/>
        </p:nvSpPr>
        <p:spPr>
          <a:xfrm>
            <a:off x="4357958" y="5791967"/>
            <a:ext cx="1649142" cy="48547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+mj-lt"/>
              </a:rPr>
              <a:t>@</a:t>
            </a:r>
            <a:r>
              <a:rPr lang="en-US" sz="1800" b="1" dirty="0">
                <a:latin typeface="+mj-lt"/>
              </a:rPr>
              <a:t>SortieElec</a:t>
            </a:r>
          </a:p>
        </p:txBody>
      </p:sp>
      <p:pic>
        <p:nvPicPr>
          <p:cNvPr id="15" name="Image 14" descr="Pillar Clipart Three and other clipart images on Cliparts pub™">
            <a:extLst>
              <a:ext uri="{FF2B5EF4-FFF2-40B4-BE49-F238E27FC236}">
                <a16:creationId xmlns:a16="http://schemas.microsoft.com/office/drawing/2014/main" id="{02EDF197-D3A7-C4F3-F94E-74901B036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0"/>
          <a:stretch/>
        </p:blipFill>
        <p:spPr bwMode="auto">
          <a:xfrm>
            <a:off x="3932330" y="4699000"/>
            <a:ext cx="6062569" cy="104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51E74C-FD0C-0317-3CC9-F30854763E29}"/>
              </a:ext>
            </a:extLst>
          </p:cNvPr>
          <p:cNvSpPr txBox="1"/>
          <p:nvPr/>
        </p:nvSpPr>
        <p:spPr>
          <a:xfrm>
            <a:off x="1431674" y="2757464"/>
            <a:ext cx="25496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3 piliers</a:t>
            </a:r>
            <a:br>
              <a:rPr lang="fr-FR" sz="2400" b="1" dirty="0"/>
            </a:br>
            <a:r>
              <a:rPr lang="fr-FR" sz="2400" b="1" dirty="0"/>
              <a:t>tous essentiels ! sinon la résilience ne tiendra pas</a:t>
            </a:r>
            <a:endParaRPr lang="en-US" b="1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14425C5-7625-D5D5-FEAA-33A71486AA4E}"/>
              </a:ext>
            </a:extLst>
          </p:cNvPr>
          <p:cNvSpPr txBox="1">
            <a:spLocks/>
          </p:cNvSpPr>
          <p:nvPr/>
        </p:nvSpPr>
        <p:spPr>
          <a:xfrm>
            <a:off x="1866938" y="5825689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Nov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2022 – 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v1.0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4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E84A261-3C75-72C7-CEEE-B57289BD03CC}"/>
              </a:ext>
            </a:extLst>
          </p:cNvPr>
          <p:cNvSpPr/>
          <p:nvPr/>
        </p:nvSpPr>
        <p:spPr>
          <a:xfrm>
            <a:off x="10911032" y="2052084"/>
            <a:ext cx="626918" cy="5266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8454FC17-1E61-6B4D-B6AB-BD76F9DD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24" y="5321187"/>
            <a:ext cx="1128196" cy="1125815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021159C9-3572-5751-53D7-C5BA997D4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8" y="5393446"/>
            <a:ext cx="435952" cy="435952"/>
          </a:xfrm>
          <a:prstGeom prst="rect">
            <a:avLst/>
          </a:prstGeom>
        </p:spPr>
      </p:pic>
      <p:sp>
        <p:nvSpPr>
          <p:cNvPr id="72" name="Ellipse 71">
            <a:extLst>
              <a:ext uri="{FF2B5EF4-FFF2-40B4-BE49-F238E27FC236}">
                <a16:creationId xmlns:a16="http://schemas.microsoft.com/office/drawing/2014/main" id="{41CD6F33-9C25-4460-EBFF-334F5F2BDADB}"/>
              </a:ext>
            </a:extLst>
          </p:cNvPr>
          <p:cNvSpPr/>
          <p:nvPr/>
        </p:nvSpPr>
        <p:spPr>
          <a:xfrm>
            <a:off x="1882721" y="5365348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EDDEC16-DDC9-F897-B30C-6290893F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17" y="3981450"/>
            <a:ext cx="435952" cy="435952"/>
          </a:xfrm>
          <a:prstGeom prst="rect">
            <a:avLst/>
          </a:prstGeom>
        </p:spPr>
      </p:pic>
      <p:pic>
        <p:nvPicPr>
          <p:cNvPr id="1030" name="Picture 6" descr="DOKIO Kit Panneau solaire PLIABLE 100WC - 12V AVEC INVERSEUR Solaire 2 ...">
            <a:extLst>
              <a:ext uri="{FF2B5EF4-FFF2-40B4-BE49-F238E27FC236}">
                <a16:creationId xmlns:a16="http://schemas.microsoft.com/office/drawing/2014/main" id="{775A62DE-17C5-7DDC-9E4F-2B3EE7B7C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85"/>
          <a:stretch/>
        </p:blipFill>
        <p:spPr bwMode="auto">
          <a:xfrm>
            <a:off x="10696301" y="2660069"/>
            <a:ext cx="1123652" cy="4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5B56FB68-4235-FF61-8AE9-A083ABFB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13" b="96650" l="2178" r="99162">
                        <a14:foregroundMark x1="57789" y1="9213" x2="47906" y2="2513"/>
                        <a14:foregroundMark x1="47906" y1="2513" x2="50921" y2="10385"/>
                        <a14:foregroundMark x1="50921" y1="10385" x2="52261" y2="12228"/>
                        <a14:foregroundMark x1="90452" y1="63317" x2="80737" y2="62144"/>
                        <a14:foregroundMark x1="86097" y1="56616" x2="80067" y2="55276"/>
                        <a14:foregroundMark x1="87270" y1="22613" x2="88945" y2="31826"/>
                        <a14:foregroundMark x1="88945" y1="31826" x2="85930" y2="35176"/>
                        <a14:foregroundMark x1="10888" y1="32998" x2="3853" y2="25461"/>
                        <a14:foregroundMark x1="3853" y1="25461" x2="5863" y2="28643"/>
                        <a14:foregroundMark x1="8208" y1="37521" x2="3853" y2="37521"/>
                        <a14:foregroundMark x1="7035" y1="36348" x2="6198" y2="36851"/>
                        <a14:foregroundMark x1="8878" y1="32998" x2="2345" y2="31156"/>
                        <a14:foregroundMark x1="85092" y1="51424" x2="85762" y2="55611"/>
                        <a14:foregroundMark x1="96315" y1="86767" x2="95477" y2="96650"/>
                        <a14:foregroundMark x1="95477" y1="96650" x2="95477" y2="96650"/>
                        <a14:foregroundMark x1="97655" y1="96650" x2="99162" y2="89615"/>
                        <a14:foregroundMark x1="99162" y1="89615" x2="97320" y2="93467"/>
                        <a14:foregroundMark x1="94975" y1="82580" x2="92630" y2="83920"/>
                        <a14:foregroundMark x1="4523" y1="36348" x2="4188" y2="36181"/>
                        <a14:foregroundMark x1="5695" y1="34003" x2="7035" y2="33836"/>
                        <a14:foregroundMark x1="7203" y1="33333" x2="5863" y2="33668"/>
                        <a14:foregroundMark x1="21608" y1="52261" x2="19933" y2="51926"/>
                        <a14:foregroundMark x1="23451" y1="71859" x2="24791" y2="71692"/>
                        <a14:foregroundMark x1="19598" y1="76884" x2="20268" y2="79899"/>
                        <a14:foregroundMark x1="21441" y1="80570" x2="22613" y2="79564"/>
                        <a14:foregroundMark x1="21106" y1="83082" x2="21273" y2="82747"/>
                        <a14:foregroundMark x1="20771" y1="83082" x2="20771" y2="83082"/>
                        <a14:foregroundMark x1="20603" y1="82747" x2="21776" y2="82915"/>
                        <a14:foregroundMark x1="92797" y1="75879" x2="89615" y2="77052"/>
                        <a14:foregroundMark x1="91960" y1="74707" x2="91960" y2="7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58" y="1319126"/>
            <a:ext cx="3763392" cy="3763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8A9CEB-8CDB-5E7A-5139-724BDFA5F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0"/>
          <a:stretch/>
        </p:blipFill>
        <p:spPr bwMode="auto">
          <a:xfrm>
            <a:off x="7454477" y="2222271"/>
            <a:ext cx="1002248" cy="23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4B4FA9-5FAA-45C1-9B8F-1600158A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4" y="12335"/>
            <a:ext cx="11849099" cy="692398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Système monétaire       résilient </a:t>
            </a:r>
            <a:r>
              <a:rPr lang="fr-FR" sz="2400" dirty="0"/>
              <a:t>(</a:t>
            </a:r>
            <a:r>
              <a:rPr lang="fr-FR" sz="2400" dirty="0" err="1"/>
              <a:t>niv</a:t>
            </a:r>
            <a:r>
              <a:rPr lang="fr-FR" sz="2400" dirty="0"/>
              <a:t>. 3-4)</a:t>
            </a:r>
            <a:endParaRPr lang="en-US" sz="3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32238C-D10F-45C9-A0A2-DC2EFF4F29D7}"/>
              </a:ext>
            </a:extLst>
          </p:cNvPr>
          <p:cNvSpPr txBox="1"/>
          <p:nvPr/>
        </p:nvSpPr>
        <p:spPr>
          <a:xfrm>
            <a:off x="1674864" y="581125"/>
            <a:ext cx="904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 Proposition Aout 2022 </a:t>
            </a:r>
            <a:r>
              <a:rPr lang="fr-FR" sz="1600" dirty="0"/>
              <a:t>– </a:t>
            </a:r>
            <a:r>
              <a:rPr lang="fr-FR" sz="1600" b="1" i="1" dirty="0"/>
              <a:t>@SortieDeBanque</a:t>
            </a:r>
            <a:r>
              <a:rPr lang="fr-FR" sz="1600" dirty="0"/>
              <a:t>. Face à la faillite en cours de l'euro €, reprendre le contrôle</a:t>
            </a:r>
            <a:endParaRPr lang="en-US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53219C-C220-4FB7-AA92-8D7F6E107CFB}"/>
              </a:ext>
            </a:extLst>
          </p:cNvPr>
          <p:cNvSpPr txBox="1"/>
          <p:nvPr/>
        </p:nvSpPr>
        <p:spPr>
          <a:xfrm>
            <a:off x="466148" y="1150591"/>
            <a:ext cx="271805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Citoyens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Convertissent des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€</a:t>
            </a:r>
            <a:b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(XMR) puis paient avec cette monnaie intraçable.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Bien noter les 12 mots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Utiliser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BitRefill</a:t>
            </a: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 et </a:t>
            </a:r>
            <a:r>
              <a:rPr lang="fr-FR" sz="1600" dirty="0" err="1">
                <a:solidFill>
                  <a:prstClr val="black"/>
                </a:solidFill>
                <a:latin typeface="Calibri" panose="020F0502020204030204"/>
              </a:rPr>
              <a:t>CoinDebit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Favoriser les commerces qui acceptent BTC/XMR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B618D2-70AB-44C9-B62C-82A4EB4B492F}"/>
              </a:ext>
            </a:extLst>
          </p:cNvPr>
          <p:cNvSpPr txBox="1"/>
          <p:nvPr/>
        </p:nvSpPr>
        <p:spPr>
          <a:xfrm>
            <a:off x="3125548" y="5297108"/>
            <a:ext cx="5566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Commerçants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Acceptent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et/ou Bitcoin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fr-FR" dirty="0"/>
              <a:t>- App </a:t>
            </a:r>
            <a:r>
              <a:rPr lang="fr-FR" dirty="0" err="1"/>
              <a:t>BlueWallet</a:t>
            </a:r>
            <a:r>
              <a:rPr lang="fr-FR" dirty="0"/>
              <a:t> pour être payé. </a:t>
            </a:r>
            <a:br>
              <a:rPr lang="fr-FR" dirty="0"/>
            </a:br>
            <a:r>
              <a:rPr lang="fr-FR" dirty="0"/>
              <a:t> </a:t>
            </a:r>
            <a:r>
              <a:rPr lang="fr-FR" sz="1600" dirty="0"/>
              <a:t>- Compta et fiscalité avec </a:t>
            </a:r>
            <a:r>
              <a:rPr lang="fr-FR" sz="1600" dirty="0" err="1"/>
              <a:t>Walltio</a:t>
            </a:r>
            <a:r>
              <a:rPr lang="fr-FR" sz="1600" dirty="0"/>
              <a:t> ou </a:t>
            </a:r>
            <a:r>
              <a:rPr lang="fr-FR" sz="1600" dirty="0" err="1"/>
              <a:t>BTCPayServer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FFE31E-8570-4C72-86CE-4B6C12A4109A}"/>
              </a:ext>
            </a:extLst>
          </p:cNvPr>
          <p:cNvSpPr txBox="1"/>
          <p:nvPr/>
        </p:nvSpPr>
        <p:spPr>
          <a:xfrm>
            <a:off x="8273929" y="1144323"/>
            <a:ext cx="29359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Citoyens</a:t>
            </a:r>
            <a:br>
              <a:rPr lang="fr-FR" sz="2800" b="1" dirty="0"/>
            </a:br>
            <a:r>
              <a:rPr lang="fr-FR" sz="2800" b="1" dirty="0"/>
              <a:t> qui "minent"</a:t>
            </a:r>
          </a:p>
          <a:p>
            <a:pPr algn="ctr"/>
            <a:r>
              <a:rPr lang="fr-FR" dirty="0"/>
              <a:t>Contribuent au réseau </a:t>
            </a:r>
            <a:br>
              <a:rPr lang="fr-FR" dirty="0"/>
            </a:br>
            <a:r>
              <a:rPr lang="fr-FR" dirty="0"/>
              <a:t>avec leur PC/Mac.</a:t>
            </a:r>
            <a:br>
              <a:rPr lang="fr-FR" dirty="0"/>
            </a:br>
            <a:r>
              <a:rPr lang="fr-FR" dirty="0"/>
              <a:t>Utiliser du PV solaire </a:t>
            </a:r>
            <a:br>
              <a:rPr lang="fr-FR" dirty="0"/>
            </a:br>
            <a:r>
              <a:rPr lang="fr-FR" dirty="0"/>
              <a:t>si possible.</a:t>
            </a:r>
            <a:br>
              <a:rPr lang="fr-FR" dirty="0"/>
            </a:br>
            <a:endParaRPr lang="fr-FR" dirty="0"/>
          </a:p>
          <a:p>
            <a:pPr algn="ctr"/>
            <a:r>
              <a:rPr lang="fr-FR" sz="1600" dirty="0"/>
              <a:t>- Générer des </a:t>
            </a:r>
            <a:r>
              <a:rPr lang="fr-FR" sz="1600" dirty="0" err="1"/>
              <a:t>Monero</a:t>
            </a:r>
            <a:br>
              <a:rPr lang="fr-FR" sz="1600" dirty="0"/>
            </a:br>
            <a:r>
              <a:rPr lang="fr-FR" sz="1600" dirty="0"/>
              <a:t>- Rendre le réseau monétaire plus résistant (en plus du</a:t>
            </a:r>
            <a:br>
              <a:rPr lang="fr-FR" sz="1600" dirty="0"/>
            </a:br>
            <a:r>
              <a:rPr lang="fr-FR" sz="1600" dirty="0"/>
              <a:t> minage mondial)</a:t>
            </a:r>
            <a:endParaRPr lang="en-US" sz="16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F6F528-5EB3-21EA-25A7-3E0B1B243CC5}"/>
              </a:ext>
            </a:extLst>
          </p:cNvPr>
          <p:cNvCxnSpPr>
            <a:cxnSpLocks/>
          </p:cNvCxnSpPr>
          <p:nvPr/>
        </p:nvCxnSpPr>
        <p:spPr>
          <a:xfrm flipV="1">
            <a:off x="7385513" y="1833247"/>
            <a:ext cx="1141134" cy="323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9B4BEA0-2C2C-4BA3-C67F-B4589AD8D103}"/>
              </a:ext>
            </a:extLst>
          </p:cNvPr>
          <p:cNvCxnSpPr>
            <a:cxnSpLocks/>
          </p:cNvCxnSpPr>
          <p:nvPr/>
        </p:nvCxnSpPr>
        <p:spPr>
          <a:xfrm flipH="1" flipV="1">
            <a:off x="2895011" y="1651897"/>
            <a:ext cx="1199467" cy="490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AE21BC8-EF4F-7379-85DA-FA5339333424}"/>
              </a:ext>
            </a:extLst>
          </p:cNvPr>
          <p:cNvCxnSpPr>
            <a:cxnSpLocks/>
          </p:cNvCxnSpPr>
          <p:nvPr/>
        </p:nvCxnSpPr>
        <p:spPr>
          <a:xfrm>
            <a:off x="5889545" y="4908130"/>
            <a:ext cx="1" cy="46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D78591A-B357-AB85-1604-20ACBBD2B374}"/>
              </a:ext>
            </a:extLst>
          </p:cNvPr>
          <p:cNvSpPr txBox="1"/>
          <p:nvPr/>
        </p:nvSpPr>
        <p:spPr>
          <a:xfrm>
            <a:off x="9442599" y="4889464"/>
            <a:ext cx="2561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" Un pays peuplé d'irréductibles gaulois résiste encore et toujours à l'envahisseur "</a:t>
            </a:r>
            <a:endParaRPr lang="en-US" i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343D0F5-F3BC-6879-7816-4430F447C0D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7522" y="1949079"/>
            <a:ext cx="828330" cy="590961"/>
          </a:xfrm>
          <a:prstGeom prst="rect">
            <a:avLst/>
          </a:prstGeom>
        </p:spPr>
      </p:pic>
      <p:pic>
        <p:nvPicPr>
          <p:cNvPr id="41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F1501B30-8C5F-6BB1-14A7-24F9A607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4" y="4034707"/>
            <a:ext cx="311361" cy="3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6708ECA9-020F-7C6C-0D88-E58665089DA0}"/>
              </a:ext>
            </a:extLst>
          </p:cNvPr>
          <p:cNvSpPr/>
          <p:nvPr/>
        </p:nvSpPr>
        <p:spPr>
          <a:xfrm>
            <a:off x="1663794" y="3964152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Monero XMR">
            <a:extLst>
              <a:ext uri="{FF2B5EF4-FFF2-40B4-BE49-F238E27FC236}">
                <a16:creationId xmlns:a16="http://schemas.microsoft.com/office/drawing/2014/main" id="{CA9B1BC7-EFC5-DD6D-089D-E2584034C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704793" y="3995587"/>
            <a:ext cx="451816" cy="4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0F814E7F-0E89-BA53-541F-01AEDAF80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2402569" y="4035461"/>
            <a:ext cx="127412" cy="1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(Android 12L)">
            <a:extLst>
              <a:ext uri="{FF2B5EF4-FFF2-40B4-BE49-F238E27FC236}">
                <a16:creationId xmlns:a16="http://schemas.microsoft.com/office/drawing/2014/main" id="{240DBDF5-50C0-1F19-1048-A4AE5C86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62" y="123591"/>
            <a:ext cx="486130" cy="4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llipse 45">
            <a:extLst>
              <a:ext uri="{FF2B5EF4-FFF2-40B4-BE49-F238E27FC236}">
                <a16:creationId xmlns:a16="http://schemas.microsoft.com/office/drawing/2014/main" id="{B25E6801-F00E-E7D0-2B77-4945FF99FD5C}"/>
              </a:ext>
            </a:extLst>
          </p:cNvPr>
          <p:cNvSpPr/>
          <p:nvPr/>
        </p:nvSpPr>
        <p:spPr>
          <a:xfrm>
            <a:off x="635001" y="1191133"/>
            <a:ext cx="408916" cy="408916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435D825-1B8F-857F-A817-302CD557E8DD}"/>
              </a:ext>
            </a:extLst>
          </p:cNvPr>
          <p:cNvSpPr/>
          <p:nvPr/>
        </p:nvSpPr>
        <p:spPr>
          <a:xfrm>
            <a:off x="4320027" y="5345520"/>
            <a:ext cx="436202" cy="436202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75A9BF1-0470-DE85-2300-BD0528A758EE}"/>
              </a:ext>
            </a:extLst>
          </p:cNvPr>
          <p:cNvSpPr/>
          <p:nvPr/>
        </p:nvSpPr>
        <p:spPr>
          <a:xfrm>
            <a:off x="8526647" y="1207859"/>
            <a:ext cx="436202" cy="436202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1950854-CA10-E1EA-FE8F-78F8B4DF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20" y="5453403"/>
            <a:ext cx="815331" cy="8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5BF1340B-24BF-F0CC-1B77-AA8A708C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17" y="5667993"/>
            <a:ext cx="806214" cy="8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llipse 65">
            <a:extLst>
              <a:ext uri="{FF2B5EF4-FFF2-40B4-BE49-F238E27FC236}">
                <a16:creationId xmlns:a16="http://schemas.microsoft.com/office/drawing/2014/main" id="{4BFE0BF4-3C4C-3E22-F63F-644C2E471401}"/>
              </a:ext>
            </a:extLst>
          </p:cNvPr>
          <p:cNvSpPr/>
          <p:nvPr/>
        </p:nvSpPr>
        <p:spPr>
          <a:xfrm>
            <a:off x="1911685" y="5306298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Monero XMR">
            <a:extLst>
              <a:ext uri="{FF2B5EF4-FFF2-40B4-BE49-F238E27FC236}">
                <a16:creationId xmlns:a16="http://schemas.microsoft.com/office/drawing/2014/main" id="{33BD99EB-C383-1B7C-BE0D-BCABC0F8D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920934" y="5394883"/>
            <a:ext cx="451816" cy="4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8AF57689-4BA4-B4EC-A8B0-61D27BE7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2391349" y="5436412"/>
            <a:ext cx="127412" cy="1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Flèche : virage 56">
            <a:extLst>
              <a:ext uri="{FF2B5EF4-FFF2-40B4-BE49-F238E27FC236}">
                <a16:creationId xmlns:a16="http://schemas.microsoft.com/office/drawing/2014/main" id="{80EFD1BB-DBAE-F67C-774E-E01C503E1963}"/>
              </a:ext>
            </a:extLst>
          </p:cNvPr>
          <p:cNvSpPr/>
          <p:nvPr/>
        </p:nvSpPr>
        <p:spPr>
          <a:xfrm rot="10800000" flipH="1">
            <a:off x="1941644" y="5959512"/>
            <a:ext cx="484519" cy="220836"/>
          </a:xfrm>
          <a:prstGeom prst="bentArrow">
            <a:avLst>
              <a:gd name="adj1" fmla="val 25000"/>
              <a:gd name="adj2" fmla="val 30751"/>
              <a:gd name="adj3" fmla="val 48003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7FE3D5-8DB0-46E6-5AA9-7BD6EDD974F7}"/>
              </a:ext>
            </a:extLst>
          </p:cNvPr>
          <p:cNvSpPr txBox="1"/>
          <p:nvPr/>
        </p:nvSpPr>
        <p:spPr>
          <a:xfrm>
            <a:off x="263802" y="2631082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1h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2275BE8-9C31-E4F3-9E44-FAF1BF2FF99F}"/>
              </a:ext>
            </a:extLst>
          </p:cNvPr>
          <p:cNvSpPr txBox="1"/>
          <p:nvPr/>
        </p:nvSpPr>
        <p:spPr>
          <a:xfrm>
            <a:off x="11027037" y="3411308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5h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77587D7-829C-7245-B615-23B1F193B239}"/>
              </a:ext>
            </a:extLst>
          </p:cNvPr>
          <p:cNvSpPr txBox="1"/>
          <p:nvPr/>
        </p:nvSpPr>
        <p:spPr>
          <a:xfrm>
            <a:off x="7016327" y="5345000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2h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6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66029C-6129-A2F5-9D34-FF9F2C80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496" y="78837"/>
            <a:ext cx="8090961" cy="537400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Commerçants et entrepreneurs</a:t>
            </a:r>
            <a:endParaRPr lang="en-US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B7D79B-8B02-B492-EF47-2AD0AF2BE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8789"/>
          <a:stretch/>
        </p:blipFill>
        <p:spPr>
          <a:xfrm>
            <a:off x="9309656" y="125917"/>
            <a:ext cx="1827816" cy="15192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1109F8-E74C-7B6B-85A7-FC24CB812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28" y="1386939"/>
            <a:ext cx="401356" cy="4013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01C401-1A7A-8D35-7613-9C6E2AB42E5A}"/>
              </a:ext>
            </a:extLst>
          </p:cNvPr>
          <p:cNvSpPr txBox="1"/>
          <p:nvPr/>
        </p:nvSpPr>
        <p:spPr>
          <a:xfrm>
            <a:off x="3616723" y="610164"/>
            <a:ext cx="548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Démarrez la sortie de l'€uro !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Accepter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Bitcoin et/ou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anonyme </a:t>
            </a:r>
            <a:endParaRPr lang="en-US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6B866FC5-09E6-56D9-4B92-2F8C0148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04" y="304886"/>
            <a:ext cx="1207873" cy="12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D3740AAA-3CF9-EE48-BD1F-B6222370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50" y="506725"/>
            <a:ext cx="1194367" cy="12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onero XMR">
            <a:extLst>
              <a:ext uri="{FF2B5EF4-FFF2-40B4-BE49-F238E27FC236}">
                <a16:creationId xmlns:a16="http://schemas.microsoft.com/office/drawing/2014/main" id="{482C90AA-B526-C407-73FA-A3C6C90B2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6818505" y="1374561"/>
            <a:ext cx="415962" cy="3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351C9BD-3DD0-4AF0-31E1-7B6DA1EA6701}"/>
              </a:ext>
            </a:extLst>
          </p:cNvPr>
          <p:cNvSpPr txBox="1"/>
          <p:nvPr/>
        </p:nvSpPr>
        <p:spPr>
          <a:xfrm>
            <a:off x="855000" y="1871466"/>
            <a:ext cx="3156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atin typeface="+mj-lt"/>
                <a:ea typeface="+mj-ea"/>
                <a:cs typeface="+mj-cs"/>
              </a:rPr>
              <a:t>Se faire payer en :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20F2AE-5226-108C-EDF5-B392C5FB4166}"/>
              </a:ext>
            </a:extLst>
          </p:cNvPr>
          <p:cNvSpPr txBox="1"/>
          <p:nvPr/>
        </p:nvSpPr>
        <p:spPr>
          <a:xfrm>
            <a:off x="134449" y="3116438"/>
            <a:ext cx="22553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/>
              <a:t>Bitcoin</a:t>
            </a:r>
            <a:r>
              <a:rPr lang="fr-FR" sz="2400" b="1" dirty="0"/>
              <a:t> </a:t>
            </a:r>
          </a:p>
          <a:p>
            <a:pPr algn="ctr"/>
            <a:r>
              <a:rPr lang="fr-FR" sz="2000" u="sng" dirty="0"/>
              <a:t>Mode standard </a:t>
            </a:r>
            <a:br>
              <a:rPr lang="fr-FR" sz="2000" dirty="0"/>
            </a:br>
            <a:r>
              <a:rPr lang="fr-FR" dirty="0"/>
              <a:t>lent ~30 min pour</a:t>
            </a:r>
            <a:br>
              <a:rPr lang="fr-FR" dirty="0"/>
            </a:br>
            <a:r>
              <a:rPr lang="fr-FR" dirty="0"/>
              <a:t> 3 confirmations</a:t>
            </a:r>
            <a:endParaRPr lang="en-US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D306E-9189-8722-E098-94143DF76207}"/>
              </a:ext>
            </a:extLst>
          </p:cNvPr>
          <p:cNvSpPr txBox="1"/>
          <p:nvPr/>
        </p:nvSpPr>
        <p:spPr>
          <a:xfrm>
            <a:off x="2164059" y="3158271"/>
            <a:ext cx="255582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/>
              <a:t>Bitcoin Lightning </a:t>
            </a:r>
          </a:p>
          <a:p>
            <a:pPr algn="ctr"/>
            <a:r>
              <a:rPr lang="fr-FR" sz="2000" u="sng" dirty="0"/>
              <a:t>Mode instantané</a:t>
            </a:r>
          </a:p>
          <a:p>
            <a:pPr algn="ctr"/>
            <a:r>
              <a:rPr lang="fr-FR" dirty="0"/>
              <a:t>moins connu </a:t>
            </a:r>
            <a:br>
              <a:rPr lang="fr-FR" dirty="0"/>
            </a:br>
            <a:r>
              <a:rPr lang="fr-FR" dirty="0"/>
              <a:t>mais &lt; 3 sec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A528C1-1F5C-AA98-7E7F-D9E57AAE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73" y="2692381"/>
            <a:ext cx="409361" cy="4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0CA398-3091-4661-F00E-70F15282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50" y="2695499"/>
            <a:ext cx="418117" cy="41811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C14C1BB-5282-DFFD-D35F-3DAC12CC2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6" y="2663394"/>
            <a:ext cx="418117" cy="41811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9487BE9-2DD5-CF06-15EC-458886F9C36F}"/>
              </a:ext>
            </a:extLst>
          </p:cNvPr>
          <p:cNvSpPr txBox="1"/>
          <p:nvPr/>
        </p:nvSpPr>
        <p:spPr>
          <a:xfrm>
            <a:off x="289210" y="4660236"/>
            <a:ext cx="43137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Comptabilité</a:t>
            </a:r>
            <a:br>
              <a:rPr lang="fr-FR" sz="1800" dirty="0"/>
            </a:br>
            <a:r>
              <a:rPr lang="fr-FR" sz="1800" dirty="0"/>
              <a:t>  </a:t>
            </a:r>
            <a:r>
              <a:rPr lang="fr-FR" sz="1800" u="sng" dirty="0"/>
              <a:t>si app </a:t>
            </a:r>
            <a:r>
              <a:rPr lang="fr-FR" sz="1800" dirty="0"/>
              <a:t>: reporter manuellement chaque </a:t>
            </a:r>
            <a:r>
              <a:rPr lang="fr-FR" sz="1800" dirty="0" err="1"/>
              <a:t>sem</a:t>
            </a:r>
            <a:r>
              <a:rPr lang="fr-FR" sz="1800" dirty="0"/>
              <a:t> ou mois les transactions faites. Dont prix, (cours), date</a:t>
            </a:r>
            <a:br>
              <a:rPr lang="fr-FR" sz="1800" dirty="0"/>
            </a:br>
            <a:r>
              <a:rPr lang="fr-FR" sz="1800" u="sng" dirty="0"/>
              <a:t>Si PC/tab </a:t>
            </a:r>
            <a:r>
              <a:rPr lang="fr-FR" sz="1800" dirty="0"/>
              <a:t>: </a:t>
            </a:r>
            <a:r>
              <a:rPr lang="fr-FR" sz="1800" dirty="0" err="1"/>
              <a:t>BTCPayServer</a:t>
            </a:r>
            <a:r>
              <a:rPr lang="fr-FR" sz="1800" dirty="0"/>
              <a:t> ou </a:t>
            </a:r>
            <a:r>
              <a:rPr lang="fr-FR" sz="1800" dirty="0" err="1"/>
              <a:t>OpenNode</a:t>
            </a:r>
            <a:endParaRPr lang="fr-FR" sz="1800" dirty="0"/>
          </a:p>
          <a:p>
            <a:pPr algn="ctr"/>
            <a:br>
              <a:rPr lang="fr-FR" sz="1800" dirty="0"/>
            </a:br>
            <a:r>
              <a:rPr lang="fr-FR" sz="1800" b="1" dirty="0"/>
              <a:t>Fiscalité </a:t>
            </a:r>
            <a:r>
              <a:rPr lang="fr-FR" sz="1800" dirty="0"/>
              <a:t>: Koinly.io (</a:t>
            </a:r>
            <a:r>
              <a:rPr lang="fr-FR" sz="1800" dirty="0" err="1"/>
              <a:t>Btc</a:t>
            </a:r>
            <a:r>
              <a:rPr lang="fr-FR" dirty="0"/>
              <a:t>) </a:t>
            </a:r>
            <a:r>
              <a:rPr lang="fr-FR" sz="1800" dirty="0"/>
              <a:t>+ expert-comptable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4839DE-E2B1-84C0-796D-A16197544FB9}"/>
              </a:ext>
            </a:extLst>
          </p:cNvPr>
          <p:cNvSpPr txBox="1"/>
          <p:nvPr/>
        </p:nvSpPr>
        <p:spPr>
          <a:xfrm>
            <a:off x="5114182" y="2954602"/>
            <a:ext cx="21235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chemeClr val="accent1">
                    <a:lumMod val="75000"/>
                  </a:schemeClr>
                </a:solidFill>
              </a:rPr>
              <a:t>&lt; 10 fois/mois 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EF6532B-AC87-14B1-CF28-54AEF0EEADF5}"/>
              </a:ext>
            </a:extLst>
          </p:cNvPr>
          <p:cNvSpPr txBox="1"/>
          <p:nvPr/>
        </p:nvSpPr>
        <p:spPr>
          <a:xfrm>
            <a:off x="4991413" y="4566717"/>
            <a:ext cx="21235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&gt; 10 fois/mois </a:t>
            </a:r>
            <a:endParaRPr lang="en-US" sz="2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EB2BC6A-CDCE-F128-0628-C3DB3C06BAF8}"/>
              </a:ext>
            </a:extLst>
          </p:cNvPr>
          <p:cNvSpPr txBox="1"/>
          <p:nvPr/>
        </p:nvSpPr>
        <p:spPr>
          <a:xfrm>
            <a:off x="4227626" y="1875866"/>
            <a:ext cx="36257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atin typeface="+mj-lt"/>
                <a:ea typeface="+mj-ea"/>
                <a:cs typeface="+mj-cs"/>
              </a:rPr>
              <a:t>Fréquence de paiement attendue :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99AD3ED-2665-ADD3-56AF-1A3B47B3A0E2}"/>
              </a:ext>
            </a:extLst>
          </p:cNvPr>
          <p:cNvSpPr txBox="1"/>
          <p:nvPr/>
        </p:nvSpPr>
        <p:spPr>
          <a:xfrm>
            <a:off x="8143777" y="1876582"/>
            <a:ext cx="31932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600" dirty="0">
                <a:latin typeface="+mj-lt"/>
                <a:ea typeface="+mj-ea"/>
                <a:cs typeface="+mj-cs"/>
              </a:rPr>
              <a:t>Trésorerie stockée en Bitcoin (partielle) :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73A8754-BDF5-E1A6-2077-ED190EBECF24}"/>
              </a:ext>
            </a:extLst>
          </p:cNvPr>
          <p:cNvSpPr txBox="1"/>
          <p:nvPr/>
        </p:nvSpPr>
        <p:spPr>
          <a:xfrm>
            <a:off x="7509298" y="2766223"/>
            <a:ext cx="452919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sz="1600" b="1" dirty="0"/>
              <a:t>Créer un compte Relai </a:t>
            </a:r>
            <a:r>
              <a:rPr lang="fr-FR" sz="1600" b="1" u="sng" dirty="0"/>
              <a:t>Pro</a:t>
            </a:r>
            <a:r>
              <a:rPr lang="fr-FR" sz="1600" b="1" dirty="0"/>
              <a:t> </a:t>
            </a:r>
            <a:r>
              <a:rPr lang="fr-FR" sz="1600" dirty="0"/>
              <a:t>ou</a:t>
            </a:r>
            <a:r>
              <a:rPr lang="fr-FR" sz="1600" b="1" dirty="0"/>
              <a:t> Kraken </a:t>
            </a:r>
            <a:r>
              <a:rPr lang="fr-FR" sz="1600" b="1" u="sng" dirty="0"/>
              <a:t>Entreprise </a:t>
            </a:r>
            <a:r>
              <a:rPr lang="fr-FR" sz="1600" dirty="0"/>
              <a:t>et remplir le formulaire entreprise. Attente 5j pour validation. Kraken permet </a:t>
            </a:r>
            <a:r>
              <a:rPr lang="fr-FR" sz="1600" dirty="0" err="1"/>
              <a:t>Monero</a:t>
            </a:r>
            <a:r>
              <a:rPr lang="fr-FR" sz="1600" dirty="0"/>
              <a:t>.</a:t>
            </a:r>
            <a:br>
              <a:rPr lang="fr-FR" sz="1600" dirty="0"/>
            </a:br>
            <a:r>
              <a:rPr lang="fr-FR" sz="1400" dirty="0">
                <a:solidFill>
                  <a:schemeClr val="accent1"/>
                </a:solidFill>
              </a:rPr>
              <a:t>(</a:t>
            </a:r>
            <a:r>
              <a:rPr lang="fr-FR" sz="1400" dirty="0">
                <a:solidFill>
                  <a:schemeClr val="accent1"/>
                </a:solidFill>
                <a:hlinkClick r:id="rId10"/>
              </a:rPr>
              <a:t>kraken.com/fr/sign-up?type=business</a:t>
            </a:r>
            <a:r>
              <a:rPr lang="fr-FR" sz="1400" dirty="0">
                <a:solidFill>
                  <a:schemeClr val="accent1"/>
                </a:solidFill>
              </a:rPr>
              <a:t>)</a:t>
            </a:r>
            <a:br>
              <a:rPr lang="fr-FR" sz="1400" dirty="0"/>
            </a:br>
            <a:br>
              <a:rPr lang="fr-FR" sz="1400" dirty="0"/>
            </a:br>
            <a:r>
              <a:rPr lang="fr-FR" sz="1600" b="1" dirty="0"/>
              <a:t>- RDV avec votre comptable </a:t>
            </a:r>
            <a:r>
              <a:rPr lang="fr-FR" sz="1600" dirty="0"/>
              <a:t>pour bien déclarer</a:t>
            </a:r>
            <a:br>
              <a:rPr lang="fr-FR" sz="1400" dirty="0"/>
            </a:br>
            <a:r>
              <a:rPr lang="fr-FR" sz="1400" dirty="0"/>
              <a:t>Evident : votre wallet pro doit être </a:t>
            </a:r>
            <a:r>
              <a:rPr lang="fr-FR" sz="1400" b="1" dirty="0"/>
              <a:t>≠</a:t>
            </a:r>
            <a:r>
              <a:rPr lang="fr-FR" sz="1400" dirty="0"/>
              <a:t> de votre perso</a:t>
            </a:r>
            <a:br>
              <a:rPr lang="fr-FR" sz="1400" dirty="0"/>
            </a:br>
            <a:endParaRPr lang="fr-FR" sz="1400" dirty="0"/>
          </a:p>
          <a:p>
            <a:pPr algn="ctr"/>
            <a:r>
              <a:rPr lang="en-US" sz="1600" dirty="0"/>
              <a:t>- </a:t>
            </a:r>
            <a:r>
              <a:rPr lang="en-US" sz="1600" b="1" dirty="0"/>
              <a:t>Faire le virement </a:t>
            </a:r>
            <a:r>
              <a:rPr lang="en-US" sz="1600" b="1" dirty="0" err="1"/>
              <a:t>vers</a:t>
            </a:r>
            <a:r>
              <a:rPr lang="en-US" sz="1600" b="1" dirty="0"/>
              <a:t> </a:t>
            </a:r>
            <a:r>
              <a:rPr lang="en-US" sz="1600" b="1" dirty="0" err="1"/>
              <a:t>Relai</a:t>
            </a:r>
            <a:r>
              <a:rPr lang="en-US" sz="1600" b="1" dirty="0"/>
              <a:t>/Kraken </a:t>
            </a:r>
            <a:r>
              <a:rPr lang="en-US" sz="1600" dirty="0"/>
              <a:t>du </a:t>
            </a:r>
            <a:r>
              <a:rPr lang="en-US" sz="1600" dirty="0" err="1"/>
              <a:t>montant</a:t>
            </a:r>
            <a:r>
              <a:rPr lang="en-US" sz="1600" dirty="0"/>
              <a:t> de </a:t>
            </a:r>
            <a:r>
              <a:rPr lang="en-US" sz="1600" dirty="0" err="1"/>
              <a:t>trésorerie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€ que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désirez</a:t>
            </a:r>
            <a:r>
              <a:rPr lang="en-US" sz="1600" dirty="0"/>
              <a:t> pour </a:t>
            </a:r>
            <a:r>
              <a:rPr lang="en-US" sz="1600" dirty="0" err="1"/>
              <a:t>acheter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Bitcoin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Monero</a:t>
            </a:r>
            <a:r>
              <a:rPr lang="en-US" sz="1600" dirty="0"/>
              <a:t> (</a:t>
            </a:r>
            <a:r>
              <a:rPr lang="en-US" sz="1600" dirty="0" err="1"/>
              <a:t>lisser</a:t>
            </a:r>
            <a:r>
              <a:rPr lang="en-US" sz="1600" dirty="0"/>
              <a:t>, </a:t>
            </a:r>
            <a:r>
              <a:rPr lang="en-US" sz="1600" dirty="0" err="1"/>
              <a:t>progressif</a:t>
            </a:r>
            <a:r>
              <a:rPr lang="en-US" sz="1600" dirty="0"/>
              <a:t>)</a:t>
            </a:r>
          </a:p>
          <a:p>
            <a:pPr algn="ctr"/>
            <a:br>
              <a:rPr lang="en-US" sz="1600" dirty="0"/>
            </a:br>
            <a:r>
              <a:rPr lang="en-US" sz="1600" dirty="0"/>
              <a:t>- Possible de </a:t>
            </a:r>
            <a:r>
              <a:rPr lang="en-US" sz="1600" dirty="0" err="1"/>
              <a:t>retirer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</a:t>
            </a:r>
            <a:r>
              <a:rPr lang="en-US" sz="1600" dirty="0" err="1"/>
              <a:t>partie</a:t>
            </a:r>
            <a:r>
              <a:rPr lang="en-US" sz="1600" dirty="0"/>
              <a:t> sur </a:t>
            </a:r>
            <a:r>
              <a:rPr lang="en-US" sz="1600" dirty="0" err="1"/>
              <a:t>portefeuille</a:t>
            </a:r>
            <a:r>
              <a:rPr lang="en-US" sz="1600" dirty="0"/>
              <a:t> pro </a:t>
            </a:r>
            <a:r>
              <a:rPr lang="en-US" sz="1600" b="1" dirty="0"/>
              <a:t>'souverain'  </a:t>
            </a:r>
            <a:r>
              <a:rPr lang="en-US" sz="1600" dirty="0"/>
              <a:t>(ex : app </a:t>
            </a:r>
            <a:r>
              <a:rPr lang="en-US" sz="1600" dirty="0" err="1"/>
              <a:t>BlueWallet</a:t>
            </a:r>
            <a:r>
              <a:rPr lang="en-US" sz="1600" dirty="0"/>
              <a:t>, </a:t>
            </a:r>
            <a:r>
              <a:rPr lang="en-US" sz="1600" dirty="0" err="1"/>
              <a:t>CakeWallet</a:t>
            </a:r>
            <a:r>
              <a:rPr lang="en-US" sz="1600" dirty="0"/>
              <a:t>, PC..)</a:t>
            </a:r>
            <a:br>
              <a:rPr lang="en-US" sz="1600" dirty="0"/>
            </a:br>
            <a:br>
              <a:rPr lang="en-US" sz="1200" dirty="0"/>
            </a:br>
            <a:r>
              <a:rPr lang="en-US" sz="1400" dirty="0"/>
              <a:t>⚠️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devenez</a:t>
            </a:r>
            <a:r>
              <a:rPr lang="en-US" sz="1400" dirty="0"/>
              <a:t> </a:t>
            </a:r>
            <a:r>
              <a:rPr lang="en-US" sz="1400" dirty="0" err="1"/>
              <a:t>entièrement</a:t>
            </a:r>
            <a:r>
              <a:rPr lang="en-US" sz="1400" dirty="0"/>
              <a:t> </a:t>
            </a:r>
            <a:r>
              <a:rPr lang="en-US" sz="1400" dirty="0" err="1"/>
              <a:t>responsable</a:t>
            </a:r>
            <a:r>
              <a:rPr lang="en-US" sz="1400" dirty="0"/>
              <a:t>, </a:t>
            </a:r>
            <a:r>
              <a:rPr lang="en-US" sz="1400" dirty="0" err="1"/>
              <a:t>perdre</a:t>
            </a:r>
            <a:r>
              <a:rPr lang="en-US" sz="1400" dirty="0"/>
              <a:t> les mots-</a:t>
            </a:r>
            <a:r>
              <a:rPr lang="en-US" sz="1400" dirty="0" err="1"/>
              <a:t>clés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exclus</a:t>
            </a:r>
            <a:r>
              <a:rPr lang="en-US" sz="1400" dirty="0"/>
              <a:t> ! </a:t>
            </a:r>
            <a:r>
              <a:rPr lang="en-US" sz="1400" dirty="0" err="1"/>
              <a:t>Utiliser</a:t>
            </a:r>
            <a:r>
              <a:rPr lang="en-US" sz="1400" dirty="0"/>
              <a:t> un </a:t>
            </a:r>
            <a:r>
              <a:rPr lang="en-US" sz="1400" dirty="0" err="1"/>
              <a:t>multisig</a:t>
            </a:r>
            <a:r>
              <a:rPr lang="en-US" sz="1400" dirty="0"/>
              <a:t> + </a:t>
            </a:r>
            <a:r>
              <a:rPr lang="en-US" sz="1400" dirty="0" err="1"/>
              <a:t>dépôt</a:t>
            </a:r>
            <a:r>
              <a:rPr lang="en-US" sz="1400" dirty="0"/>
              <a:t> </a:t>
            </a:r>
            <a:r>
              <a:rPr lang="en-US" sz="1400" dirty="0" err="1"/>
              <a:t>notaire</a:t>
            </a:r>
            <a:r>
              <a:rPr lang="en-US" sz="1400" dirty="0"/>
              <a:t> </a:t>
            </a:r>
            <a:endParaRPr lang="en-US" sz="1600" dirty="0"/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87339616-275F-D325-B013-CEA5741C9839}"/>
              </a:ext>
            </a:extLst>
          </p:cNvPr>
          <p:cNvSpPr txBox="1">
            <a:spLocks/>
          </p:cNvSpPr>
          <p:nvPr/>
        </p:nvSpPr>
        <p:spPr>
          <a:xfrm rot="16200000">
            <a:off x="10643921" y="1250927"/>
            <a:ext cx="259513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– 01/2023 – v1.0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7D55F31-B0B1-B21E-FF33-4A31CE8C25F2}"/>
              </a:ext>
            </a:extLst>
          </p:cNvPr>
          <p:cNvSpPr txBox="1"/>
          <p:nvPr/>
        </p:nvSpPr>
        <p:spPr>
          <a:xfrm>
            <a:off x="3978194" y="3321553"/>
            <a:ext cx="4116701" cy="1231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Sur app </a:t>
            </a:r>
            <a:r>
              <a:rPr lang="fr-FR" dirty="0"/>
              <a:t>mobile/tablette</a:t>
            </a:r>
            <a:br>
              <a:rPr lang="fr-FR" dirty="0"/>
            </a:br>
            <a:r>
              <a:rPr lang="fr-FR" sz="2000" dirty="0"/>
              <a:t>Bitcoin : </a:t>
            </a:r>
            <a:r>
              <a:rPr lang="fr-FR" b="1" dirty="0" err="1"/>
              <a:t>BlueWallet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ou ton wallet Relai </a:t>
            </a:r>
            <a:r>
              <a:rPr lang="fr-FR" u="sng" dirty="0"/>
              <a:t>Pro</a:t>
            </a:r>
            <a:br>
              <a:rPr lang="fr-FR" dirty="0"/>
            </a:br>
            <a:r>
              <a:rPr lang="fr-FR" dirty="0" err="1"/>
              <a:t>Monero</a:t>
            </a:r>
            <a:r>
              <a:rPr lang="fr-FR" dirty="0"/>
              <a:t> : </a:t>
            </a:r>
            <a:r>
              <a:rPr lang="fr-FR" sz="1600" b="1" dirty="0" err="1"/>
              <a:t>CakeWallet</a:t>
            </a:r>
            <a:endParaRPr lang="en-US" sz="18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D50F728-C7B8-1DA4-B0DA-B45DD2C76CAB}"/>
              </a:ext>
            </a:extLst>
          </p:cNvPr>
          <p:cNvSpPr txBox="1"/>
          <p:nvPr/>
        </p:nvSpPr>
        <p:spPr>
          <a:xfrm>
            <a:off x="4541929" y="4955930"/>
            <a:ext cx="3192805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Sur PC / tablette</a:t>
            </a:r>
            <a:br>
              <a:rPr lang="fr-FR" sz="1600" dirty="0"/>
            </a:br>
            <a:r>
              <a:rPr lang="fr-FR" dirty="0"/>
              <a:t>Débutant : </a:t>
            </a:r>
            <a:r>
              <a:rPr lang="fr-FR" b="1" dirty="0" err="1"/>
              <a:t>OpenNode</a:t>
            </a:r>
            <a:endParaRPr lang="fr-FR" b="1" dirty="0"/>
          </a:p>
          <a:p>
            <a:pPr algn="ctr"/>
            <a:r>
              <a:rPr lang="fr-FR" dirty="0"/>
              <a:t>ou</a:t>
            </a:r>
            <a:r>
              <a:rPr lang="fr-FR" b="1" dirty="0"/>
              <a:t> </a:t>
            </a:r>
            <a:r>
              <a:rPr lang="fr-FR" dirty="0"/>
              <a:t>Swiss-bitcoin-pay.ch ?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dirty="0"/>
              <a:t>Open source : </a:t>
            </a:r>
            <a:r>
              <a:rPr lang="fr-FR" b="1" dirty="0" err="1"/>
              <a:t>BTCPayServer</a:t>
            </a:r>
            <a:endParaRPr lang="en-US" sz="1800" b="1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C6DEAC9-CFC4-E937-2AA3-003C3D192E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045"/>
          <a:stretch/>
        </p:blipFill>
        <p:spPr>
          <a:xfrm>
            <a:off x="5408461" y="6102995"/>
            <a:ext cx="1459739" cy="6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4468DE3-6D24-AE2F-5DDE-F759D4236107}"/>
              </a:ext>
            </a:extLst>
          </p:cNvPr>
          <p:cNvSpPr txBox="1">
            <a:spLocks/>
          </p:cNvSpPr>
          <p:nvPr/>
        </p:nvSpPr>
        <p:spPr>
          <a:xfrm>
            <a:off x="1834618" y="78837"/>
            <a:ext cx="8090961" cy="53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Commerçants et entrepreneurs</a:t>
            </a:r>
            <a:endParaRPr lang="en-US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7B4C25-0F3F-9C3C-5916-99452B7D9F4E}"/>
              </a:ext>
            </a:extLst>
          </p:cNvPr>
          <p:cNvSpPr txBox="1"/>
          <p:nvPr/>
        </p:nvSpPr>
        <p:spPr>
          <a:xfrm>
            <a:off x="3224845" y="610164"/>
            <a:ext cx="548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Démarrez la sortie de l'€uro !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Accepter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Bitcoin</a:t>
            </a:r>
            <a:endParaRPr lang="en-US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13D22639-2B99-2A2A-134A-92CFA8B1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22" y="101065"/>
            <a:ext cx="1207873" cy="12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62948A39-EE53-BD0D-DAA5-424F40E5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368" y="302904"/>
            <a:ext cx="1194367" cy="12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BBE7FFB-D909-B20D-7388-840FF19FE459}"/>
              </a:ext>
            </a:extLst>
          </p:cNvPr>
          <p:cNvSpPr txBox="1">
            <a:spLocks/>
          </p:cNvSpPr>
          <p:nvPr/>
        </p:nvSpPr>
        <p:spPr>
          <a:xfrm>
            <a:off x="857776" y="1028077"/>
            <a:ext cx="2554779" cy="53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Etapes 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873B8DA-983F-3FEF-4168-046D681BE242}"/>
              </a:ext>
            </a:extLst>
          </p:cNvPr>
          <p:cNvSpPr txBox="1">
            <a:spLocks/>
          </p:cNvSpPr>
          <p:nvPr/>
        </p:nvSpPr>
        <p:spPr>
          <a:xfrm>
            <a:off x="857776" y="1311291"/>
            <a:ext cx="10072914" cy="5223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Apprendre à utiliser Relai /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BlueWallet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en tant que particulier (aucun paiement pro !)</a:t>
            </a: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 rapprocher d'un groupe de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Bitcoiners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comme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ambassadeur.decouvrebitcoin.fr/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pour être plus forts ensemble</a:t>
            </a: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 créer un nouveau wallet avec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BlueWallet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Phoenix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dédié pro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uniquement</a:t>
            </a: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Prendre RDV avec votre comptable pour ajouter une ligne comptable : "jeton numérique – Bitcoin"</a:t>
            </a: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Reporter vos ventes en Bitcoin sur un calepin ou un Excel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chaque mois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 date + prix de vente (+ cours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Btc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à cette date)</a:t>
            </a: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Se signaler sur une carte comme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Btcmap.org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et 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payerenbitcoin.fr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Coller des logos Bitcoin sur votre porte d'entrée, votre caisse, et sur votre site !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453A7A-771D-7244-A02F-11924536076A}"/>
              </a:ext>
            </a:extLst>
          </p:cNvPr>
          <p:cNvSpPr txBox="1"/>
          <p:nvPr/>
        </p:nvSpPr>
        <p:spPr>
          <a:xfrm>
            <a:off x="5015172" y="6273956"/>
            <a:ext cx="3470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C'est parti !!</a:t>
            </a:r>
            <a:endParaRPr lang="en-US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5133CD0-64B1-AE02-B7FC-C88EB7662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93" y="728359"/>
            <a:ext cx="512230" cy="51223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BC74F28-F555-4656-24AA-E2F16C164E7B}"/>
              </a:ext>
            </a:extLst>
          </p:cNvPr>
          <p:cNvSpPr txBox="1"/>
          <p:nvPr/>
        </p:nvSpPr>
        <p:spPr>
          <a:xfrm>
            <a:off x="10110404" y="4174462"/>
            <a:ext cx="20656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Si besoin d'aide : 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payerenbitcoin</a:t>
            </a:r>
            <a:br>
              <a:rPr lang="fr-FR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</a:p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decouvrebitcoin</a:t>
            </a:r>
            <a:b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    sur Twitter</a:t>
            </a:r>
            <a:endParaRPr lang="en-US" i="1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255B30F-CFC9-2C7F-CEC4-C1F4892ECEE2}"/>
              </a:ext>
            </a:extLst>
          </p:cNvPr>
          <p:cNvSpPr txBox="1">
            <a:spLocks/>
          </p:cNvSpPr>
          <p:nvPr/>
        </p:nvSpPr>
        <p:spPr>
          <a:xfrm rot="16200000">
            <a:off x="10477525" y="1224329"/>
            <a:ext cx="259513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– 01/2023 – v1.0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2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C3293D-12F5-763F-D016-27C20ED24FBF}"/>
              </a:ext>
            </a:extLst>
          </p:cNvPr>
          <p:cNvSpPr txBox="1"/>
          <p:nvPr/>
        </p:nvSpPr>
        <p:spPr>
          <a:xfrm>
            <a:off x="1925460" y="384727"/>
            <a:ext cx="882509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i="0" dirty="0">
                <a:effectLst/>
                <a:latin typeface="Inter"/>
              </a:rPr>
              <a:t>⚠️ Clause de non-responsabilité</a:t>
            </a:r>
            <a:r>
              <a:rPr lang="fr-FR" b="1" i="0" dirty="0">
                <a:effectLst/>
                <a:latin typeface="Inter"/>
              </a:rPr>
              <a:t> </a:t>
            </a:r>
          </a:p>
          <a:p>
            <a:endParaRPr lang="fr-FR" b="1" u="sng" dirty="0">
              <a:latin typeface="Inter"/>
            </a:endParaRPr>
          </a:p>
          <a:p>
            <a:r>
              <a:rPr lang="fr-FR" b="1" u="sng" dirty="0">
                <a:effectLst/>
                <a:latin typeface="Inter"/>
              </a:rPr>
              <a:t>Avertissements</a:t>
            </a:r>
            <a:r>
              <a:rPr lang="fr-FR" b="1" dirty="0">
                <a:effectLst/>
                <a:latin typeface="Inter"/>
              </a:rPr>
              <a:t> : </a:t>
            </a:r>
            <a:r>
              <a:rPr lang="fr-FR" b="0" dirty="0">
                <a:effectLst/>
                <a:latin typeface="Inter"/>
              </a:rPr>
              <a:t>Les informations présentées sont données telles quelles et à titre informatif et ne doivent être en aucun cas considérées comme un quelconque conseil en investissement, ou une recommandation d’achat ou de vente.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Les informations contenues peuvent devenir obsolètes avec le temps.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L'investissement dans des produits financiers (cryptomonnaies, métaux précieux, etc..) est risqué par nature et doit s'envisager à long terme.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Il est impératif que vous fassiez vos propres recherches avant toute décision d'investissement, ou rapprochez-vous d'un professionnel du secteur financier pour avoir un avis éclairé sur l’adéquation de ces investissements à votre situation personnelle.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2D2062-5E19-1E6C-44D4-E06D711773C9}"/>
              </a:ext>
            </a:extLst>
          </p:cNvPr>
          <p:cNvSpPr txBox="1"/>
          <p:nvPr/>
        </p:nvSpPr>
        <p:spPr>
          <a:xfrm>
            <a:off x="1925460" y="4728255"/>
            <a:ext cx="8696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dk1"/>
                </a:solidFill>
              </a:rPr>
              <a:t>Le collectif n'a </a:t>
            </a:r>
            <a:r>
              <a:rPr lang="fr-FR" b="1" dirty="0">
                <a:solidFill>
                  <a:schemeClr val="dk1"/>
                </a:solidFill>
              </a:rPr>
              <a:t>pas l'intention et n</a:t>
            </a:r>
            <a:r>
              <a:rPr lang="fr-FR" sz="1800" b="1" dirty="0">
                <a:solidFill>
                  <a:schemeClr val="dk1"/>
                </a:solidFill>
              </a:rPr>
              <a:t>'est pas </a:t>
            </a:r>
            <a:r>
              <a:rPr lang="fr-FR" sz="1800" b="1" dirty="0" err="1">
                <a:solidFill>
                  <a:schemeClr val="dk1"/>
                </a:solidFill>
              </a:rPr>
              <a:t>abilité</a:t>
            </a:r>
            <a:r>
              <a:rPr lang="fr-FR" sz="1800" b="1" dirty="0">
                <a:solidFill>
                  <a:schemeClr val="dk1"/>
                </a:solidFill>
              </a:rPr>
              <a:t> à faire des conseils d'investissement 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quant au contenu de cette présentation et des informations qu'elle comporte.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liée aux actes et conséquences personnels que vous aurez réalisés prétextant les informations de cette présentation ou de nos contenus médias/sociaux, par ailleurs disponibles publiquement.</a:t>
            </a:r>
            <a:endParaRPr lang="en-US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2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BB21C-3689-AA4B-EDD1-4C76D9AC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881"/>
            <a:ext cx="7617178" cy="537986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Fiscalité – se conformer à la loi ! </a:t>
            </a: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0334A1-4049-8AE6-400A-F474834D6B45}"/>
              </a:ext>
            </a:extLst>
          </p:cNvPr>
          <p:cNvSpPr txBox="1"/>
          <p:nvPr/>
        </p:nvSpPr>
        <p:spPr>
          <a:xfrm>
            <a:off x="838197" y="714867"/>
            <a:ext cx="10024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Toujours se référer aux directives fiscales officielles/ code du commerce en vigueur dans votre pays et localité. </a:t>
            </a:r>
            <a:r>
              <a:rPr lang="fr-FR" i="1" dirty="0">
                <a:solidFill>
                  <a:prstClr val="black"/>
                </a:solidFill>
                <a:latin typeface="Calibri" panose="020F0502020204030204"/>
              </a:rPr>
              <a:t>Ce résumé bénévole n'a aucune valeur juridique ou légale, faites appel à un professionnel compétent (fiscaliste etc.)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0D4B0A-DB40-FBC6-0E51-53C5743F1930}"/>
              </a:ext>
            </a:extLst>
          </p:cNvPr>
          <p:cNvSpPr txBox="1"/>
          <p:nvPr/>
        </p:nvSpPr>
        <p:spPr>
          <a:xfrm>
            <a:off x="1001486" y="2189612"/>
            <a:ext cx="105156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- Déclaration de </a:t>
            </a:r>
            <a:r>
              <a:rPr lang="fr-FR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l'achat de cryptos 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sur la feuille d'impôts : </a:t>
            </a:r>
            <a:br>
              <a:rPr lang="fr-FR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Relai garde votre historique d'achats de Bitcoin, mais pensez à les noter à chaque fois au cas où</a:t>
            </a:r>
          </a:p>
          <a:p>
            <a:endParaRPr lang="fr-FR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Plu-value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 réalisée : chaque passage de crypto à € est un acte imposable. Notez dans un bloc-notes ou sur Excel chaque dépense que vous faites vers des euros : date, prix (+ cours du Bitcoin à cette date).  </a:t>
            </a:r>
            <a:br>
              <a:rPr lang="fr-FR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Si vous êtes en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plu-value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 à la fin de l'année : imposé à</a:t>
            </a:r>
            <a:r>
              <a:rPr lang="fr-FR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 xx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%  (formulaire xxxx). </a:t>
            </a:r>
            <a:r>
              <a:rPr lang="fr-FR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Sinon : seulement déclaration de comptes.</a:t>
            </a:r>
          </a:p>
          <a:p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Ex : achat d'une carte cadeau de 100€ sur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Bitrefill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 en Bitcoin :   "05/02/2023 – 100€ - BTC 23200$"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F3AEEF-4BA5-C904-F169-B4771838A11D}"/>
              </a:ext>
            </a:extLst>
          </p:cNvPr>
          <p:cNvSpPr txBox="1"/>
          <p:nvPr/>
        </p:nvSpPr>
        <p:spPr>
          <a:xfrm>
            <a:off x="364065" y="1652963"/>
            <a:ext cx="2721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latin typeface="+mj-lt"/>
                <a:ea typeface="+mj-ea"/>
                <a:cs typeface="+mj-cs"/>
              </a:rPr>
              <a:t>Particulier :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EF0468-1625-9629-75A0-457FEA60CF17}"/>
              </a:ext>
            </a:extLst>
          </p:cNvPr>
          <p:cNvSpPr txBox="1"/>
          <p:nvPr/>
        </p:nvSpPr>
        <p:spPr>
          <a:xfrm>
            <a:off x="634997" y="4467469"/>
            <a:ext cx="2721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latin typeface="+mj-lt"/>
                <a:ea typeface="+mj-ea"/>
                <a:cs typeface="+mj-cs"/>
              </a:rPr>
              <a:t>Professionnel :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561F46-E90E-654B-C145-617FCB5FC8D7}"/>
              </a:ext>
            </a:extLst>
          </p:cNvPr>
          <p:cNvSpPr txBox="1"/>
          <p:nvPr/>
        </p:nvSpPr>
        <p:spPr>
          <a:xfrm>
            <a:off x="798286" y="4970789"/>
            <a:ext cx="11393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Déclaration de l'achat de cryptos sur la feuille d'impôts : xxx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Chaque vente de crypto est imposable : si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plu-value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 depuis l'achat : imposition PV. Si moins-value : non imposé.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Un compte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tréso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 par crypto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Minage</a:t>
            </a:r>
            <a:r>
              <a:rPr lang="en-US" dirty="0"/>
              <a:t>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1A244A-FB1F-2F25-F716-F2E16D837730}"/>
              </a:ext>
            </a:extLst>
          </p:cNvPr>
          <p:cNvSpPr txBox="1"/>
          <p:nvPr/>
        </p:nvSpPr>
        <p:spPr>
          <a:xfrm>
            <a:off x="3222171" y="6028107"/>
            <a:ext cx="6545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Calibri" panose="020F0502020204030204"/>
              </a:rPr>
              <a:t>Pour davantage d'infos précises, le travail de </a:t>
            </a:r>
            <a:r>
              <a:rPr lang="fr-FR" b="1" dirty="0" err="1">
                <a:solidFill>
                  <a:prstClr val="black"/>
                </a:solidFill>
                <a:latin typeface="Calibri" panose="020F0502020204030204"/>
              </a:rPr>
              <a:t>DecouvreBitcoin</a:t>
            </a:r>
            <a:r>
              <a:rPr lang="fr-FR" b="1" dirty="0">
                <a:solidFill>
                  <a:prstClr val="black"/>
                </a:solidFill>
                <a:latin typeface="Calibri" panose="020F0502020204030204"/>
              </a:rPr>
              <a:t> ici : https://ambassadeur.decouvrebitcoin.fr/contenu/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965F43-8EBD-1CC6-7BBD-0AD050D73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154" l="6391" r="94361">
                        <a14:foregroundMark x1="9023" y1="51923" x2="11278" y2="56154"/>
                        <a14:foregroundMark x1="50000" y1="10385" x2="54887" y2="11923"/>
                        <a14:foregroundMark x1="91729" y1="50385" x2="89850" y2="56154"/>
                        <a14:foregroundMark x1="94361" y1="48846" x2="93233" y2="53077"/>
                        <a14:foregroundMark x1="67669" y1="91154" x2="34962" y2="90769"/>
                        <a14:foregroundMark x1="7143" y1="49231" x2="6391" y2="50385"/>
                        <a14:foregroundMark x1="25564" y1="11154" x2="23308" y2="11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1356" y="176881"/>
            <a:ext cx="1274262" cy="12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1FC8D72-39E8-44E9-A6D9-B7EDEE2897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3" y="0"/>
            <a:ext cx="114753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48E861-0E95-2089-6710-8D73B40156CE}"/>
              </a:ext>
            </a:extLst>
          </p:cNvPr>
          <p:cNvCxnSpPr>
            <a:cxnSpLocks/>
          </p:cNvCxnSpPr>
          <p:nvPr/>
        </p:nvCxnSpPr>
        <p:spPr>
          <a:xfrm>
            <a:off x="6186311" y="5347218"/>
            <a:ext cx="8562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3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6">
            <a:extLst>
              <a:ext uri="{FF2B5EF4-FFF2-40B4-BE49-F238E27FC236}">
                <a16:creationId xmlns:a16="http://schemas.microsoft.com/office/drawing/2014/main" id="{E93E9C90-8572-B501-4E5D-F2F11FB8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06" y="5643536"/>
            <a:ext cx="769441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 : bas 51">
            <a:extLst>
              <a:ext uri="{FF2B5EF4-FFF2-40B4-BE49-F238E27FC236}">
                <a16:creationId xmlns:a16="http://schemas.microsoft.com/office/drawing/2014/main" id="{0C370D12-34C9-8E6D-0B47-44322A6C2DA9}"/>
              </a:ext>
            </a:extLst>
          </p:cNvPr>
          <p:cNvSpPr/>
          <p:nvPr/>
        </p:nvSpPr>
        <p:spPr>
          <a:xfrm>
            <a:off x="9545399" y="2250366"/>
            <a:ext cx="234000" cy="592221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 : coins arrondis 1034">
            <a:extLst>
              <a:ext uri="{FF2B5EF4-FFF2-40B4-BE49-F238E27FC236}">
                <a16:creationId xmlns:a16="http://schemas.microsoft.com/office/drawing/2014/main" id="{57C20DAF-2F7F-ECA3-C071-5B956D95BB33}"/>
              </a:ext>
            </a:extLst>
          </p:cNvPr>
          <p:cNvSpPr/>
          <p:nvPr/>
        </p:nvSpPr>
        <p:spPr>
          <a:xfrm>
            <a:off x="4576991" y="1933638"/>
            <a:ext cx="2645254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Bitcoin (BTC)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(XMR)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6A4D29-9009-412A-A957-F60D9819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969" y="28911"/>
            <a:ext cx="8450007" cy="634115"/>
          </a:xfrm>
        </p:spPr>
        <p:txBody>
          <a:bodyPr>
            <a:normAutofit/>
          </a:bodyPr>
          <a:lstStyle/>
          <a:p>
            <a:pPr algn="ctr"/>
            <a:r>
              <a:rPr lang="fr-FR" sz="30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Sortons des banques - 5 étapes - 1 heure</a:t>
            </a:r>
            <a:endParaRPr lang="en-US" sz="3000" i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imgs.search.brave.com/9YWA3mzgSHFZGjWQZMHFIlv0BwtTUYJCnRFMMHocAOk/rs:fit:591:225:1/g:ce/aHR0cHM6Ly90c2Ux/Lm1tLmJpbmcubmV0/L3RoP2lkPU9JUC41/RVdCSlE0eWhPUmZt/SW9sOEVpQlF3SGFG/OCZwaWQ9QXBp">
            <a:extLst>
              <a:ext uri="{FF2B5EF4-FFF2-40B4-BE49-F238E27FC236}">
                <a16:creationId xmlns:a16="http://schemas.microsoft.com/office/drawing/2014/main" id="{297B5710-5393-4D7D-AFDA-B699BD0A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7" t="29502" r="7652" b="15027"/>
          <a:stretch/>
        </p:blipFill>
        <p:spPr bwMode="auto">
          <a:xfrm rot="5400000">
            <a:off x="624925" y="4580721"/>
            <a:ext cx="145820" cy="8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Cartes crypto : comparatif des meilleures cartes crypto 2022">
            <a:extLst>
              <a:ext uri="{FF2B5EF4-FFF2-40B4-BE49-F238E27FC236}">
                <a16:creationId xmlns:a16="http://schemas.microsoft.com/office/drawing/2014/main" id="{EA988CA7-83EB-4C5F-AEE0-850192649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4" b="89860" l="35500" r="89400">
                        <a14:foregroundMark x1="78900" y1="16381" x2="75700" y2="5148"/>
                        <a14:foregroundMark x1="89400" y1="31357" x2="86400" y2="29329"/>
                        <a14:foregroundMark x1="87600" y1="30889" x2="76900" y2="39626"/>
                        <a14:foregroundMark x1="77300" y1="4836" x2="76200" y2="2184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15" r="5006"/>
          <a:stretch/>
        </p:blipFill>
        <p:spPr bwMode="auto">
          <a:xfrm>
            <a:off x="10226554" y="4386458"/>
            <a:ext cx="934287" cy="90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vasion-online.com/images/2015/07/carte-cadeau-30.jpg">
            <a:extLst>
              <a:ext uri="{FF2B5EF4-FFF2-40B4-BE49-F238E27FC236}">
                <a16:creationId xmlns:a16="http://schemas.microsoft.com/office/drawing/2014/main" id="{CE47BB6E-632B-4844-A1C6-9F0F5CCB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23238" r="6565" b="22746"/>
          <a:stretch/>
        </p:blipFill>
        <p:spPr bwMode="auto">
          <a:xfrm>
            <a:off x="132011" y="4328652"/>
            <a:ext cx="971850" cy="62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F9EB2EE-4CBE-42D8-97E7-3D1BD52AA309}"/>
              </a:ext>
            </a:extLst>
          </p:cNvPr>
          <p:cNvSpPr/>
          <p:nvPr/>
        </p:nvSpPr>
        <p:spPr>
          <a:xfrm>
            <a:off x="2942042" y="1051835"/>
            <a:ext cx="387857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Bitcoin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CB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SEPA </a:t>
            </a:r>
            <a:b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et stockage  :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 noter 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les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mots-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526D065-F8BC-4F78-8C3E-2ADADFD3F615}"/>
              </a:ext>
            </a:extLst>
          </p:cNvPr>
          <p:cNvSpPr/>
          <p:nvPr/>
        </p:nvSpPr>
        <p:spPr>
          <a:xfrm>
            <a:off x="843513" y="1051835"/>
            <a:ext cx="2664835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Relai.app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949AEB6-EF65-49A6-A947-70E650596B30}"/>
              </a:ext>
            </a:extLst>
          </p:cNvPr>
          <p:cNvSpPr/>
          <p:nvPr/>
        </p:nvSpPr>
        <p:spPr>
          <a:xfrm>
            <a:off x="447717" y="927342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525A1F2-CA2B-41C7-B288-568C907BE5DD}"/>
              </a:ext>
            </a:extLst>
          </p:cNvPr>
          <p:cNvSpPr/>
          <p:nvPr/>
        </p:nvSpPr>
        <p:spPr>
          <a:xfrm>
            <a:off x="7876361" y="1695588"/>
            <a:ext cx="4028736" cy="61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Bitcoin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cash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SEPA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P2P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Leboncoin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 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adresse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CakeWallet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81950A5-0686-4F66-9C0A-DEA9DEF63AD0}"/>
              </a:ext>
            </a:extLst>
          </p:cNvPr>
          <p:cNvSpPr/>
          <p:nvPr/>
        </p:nvSpPr>
        <p:spPr>
          <a:xfrm>
            <a:off x="843512" y="1933803"/>
            <a:ext cx="4028737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Conversion : </a:t>
            </a:r>
            <a:r>
              <a:rPr lang="fr-FR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Trocador.app</a:t>
            </a:r>
            <a:b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MajesticBank.so ou </a:t>
            </a:r>
            <a:r>
              <a:rPr lang="fr-F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FixedFloat.com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89956B-E7FB-4C8A-946A-6978E8580BF9}"/>
              </a:ext>
            </a:extLst>
          </p:cNvPr>
          <p:cNvSpPr/>
          <p:nvPr/>
        </p:nvSpPr>
        <p:spPr>
          <a:xfrm>
            <a:off x="447717" y="1796609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CFACE76-B8EC-413C-BEB9-D1DCC7468468}"/>
              </a:ext>
            </a:extLst>
          </p:cNvPr>
          <p:cNvSpPr/>
          <p:nvPr/>
        </p:nvSpPr>
        <p:spPr>
          <a:xfrm>
            <a:off x="4055751" y="2911926"/>
            <a:ext cx="7292736" cy="64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Stockage de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bien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mots-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b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Conversion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l'app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pour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dépenser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directement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sur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BitRefill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CoinDebit.io dans un 1er temps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3AEC9DF-B61C-42E6-973F-4E1F15F9839C}"/>
              </a:ext>
            </a:extLst>
          </p:cNvPr>
          <p:cNvSpPr/>
          <p:nvPr/>
        </p:nvSpPr>
        <p:spPr>
          <a:xfrm>
            <a:off x="843513" y="2908822"/>
            <a:ext cx="3636000" cy="64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CakeWallet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AA7E694-62DB-4A3C-959A-6C20C6ADC6D0}"/>
              </a:ext>
            </a:extLst>
          </p:cNvPr>
          <p:cNvSpPr/>
          <p:nvPr/>
        </p:nvSpPr>
        <p:spPr>
          <a:xfrm>
            <a:off x="447717" y="2832457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B929E-E748-4FEA-B3F5-5D21D1FA8841}"/>
              </a:ext>
            </a:extLst>
          </p:cNvPr>
          <p:cNvSpPr/>
          <p:nvPr/>
        </p:nvSpPr>
        <p:spPr>
          <a:xfrm>
            <a:off x="2879398" y="3708820"/>
            <a:ext cx="603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Bravo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possèdes du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du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propre !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D116432-80D0-42C1-BD34-628F66D354FB}"/>
              </a:ext>
            </a:extLst>
          </p:cNvPr>
          <p:cNvSpPr/>
          <p:nvPr/>
        </p:nvSpPr>
        <p:spPr>
          <a:xfrm>
            <a:off x="1338867" y="4278172"/>
            <a:ext cx="3206348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ou site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BitRefill.com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6619FC3-92D3-49B4-9309-D21FB95DF48D}"/>
              </a:ext>
            </a:extLst>
          </p:cNvPr>
          <p:cNvSpPr/>
          <p:nvPr/>
        </p:nvSpPr>
        <p:spPr>
          <a:xfrm>
            <a:off x="413616" y="5744103"/>
            <a:ext cx="4556551" cy="6264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latin typeface="Roboto"/>
              </a:rPr>
              <a:t>Accès à 5000+ magasins dont Carrefour, dans toute la France. </a:t>
            </a:r>
            <a:r>
              <a:rPr lang="en-US" sz="140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Achat en BTC (30min) ou LN (3sec)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A8CDAE5C-2C0A-462C-BF5D-AC94AB92C933}"/>
              </a:ext>
            </a:extLst>
          </p:cNvPr>
          <p:cNvSpPr/>
          <p:nvPr/>
        </p:nvSpPr>
        <p:spPr>
          <a:xfrm>
            <a:off x="7222245" y="5244057"/>
            <a:ext cx="4320000" cy="54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Création d’une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 virtuelle VISA</a:t>
            </a:r>
            <a:endParaRPr lang="en-US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A151EEB-8919-4F38-890B-499B653EAB8F}"/>
              </a:ext>
            </a:extLst>
          </p:cNvPr>
          <p:cNvSpPr/>
          <p:nvPr/>
        </p:nvSpPr>
        <p:spPr>
          <a:xfrm>
            <a:off x="788754" y="4139786"/>
            <a:ext cx="792000" cy="79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1E6AFD2-3E10-4072-977E-97BB3FE964E5}"/>
              </a:ext>
            </a:extLst>
          </p:cNvPr>
          <p:cNvSpPr/>
          <p:nvPr/>
        </p:nvSpPr>
        <p:spPr>
          <a:xfrm>
            <a:off x="973103" y="5178955"/>
            <a:ext cx="3653564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Achat de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Cartes-cadeaux</a:t>
            </a:r>
            <a:endParaRPr lang="en-US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236B1EE-8B5B-4B3E-AEA1-49627688B0D6}"/>
              </a:ext>
            </a:extLst>
          </p:cNvPr>
          <p:cNvSpPr/>
          <p:nvPr/>
        </p:nvSpPr>
        <p:spPr>
          <a:xfrm>
            <a:off x="526359" y="5016716"/>
            <a:ext cx="792000" cy="79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5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DB6A9B2-0092-4938-955E-C40C47418A75}"/>
              </a:ext>
            </a:extLst>
          </p:cNvPr>
          <p:cNvSpPr/>
          <p:nvPr/>
        </p:nvSpPr>
        <p:spPr>
          <a:xfrm>
            <a:off x="7611859" y="4328673"/>
            <a:ext cx="3024433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CoinDebit.io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AE5A7DD-FBB9-4C88-9027-7520252E6EE2}"/>
              </a:ext>
            </a:extLst>
          </p:cNvPr>
          <p:cNvSpPr/>
          <p:nvPr/>
        </p:nvSpPr>
        <p:spPr>
          <a:xfrm>
            <a:off x="7141262" y="4190287"/>
            <a:ext cx="792000" cy="79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92D0B76-C8E0-4ADB-973D-AC8C9227745B}"/>
              </a:ext>
            </a:extLst>
          </p:cNvPr>
          <p:cNvSpPr/>
          <p:nvPr/>
        </p:nvSpPr>
        <p:spPr>
          <a:xfrm>
            <a:off x="6915491" y="5794341"/>
            <a:ext cx="4810539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Roboto"/>
              </a:rPr>
              <a:t>Achats</a:t>
            </a:r>
            <a:r>
              <a:rPr lang="en-US" sz="1400" b="1" dirty="0">
                <a:solidFill>
                  <a:srgbClr val="000000"/>
                </a:solidFill>
                <a:latin typeface="Roboto"/>
              </a:rPr>
              <a:t> dans tout commerce local qui </a:t>
            </a:r>
            <a:r>
              <a:rPr lang="en-US" sz="1400" b="1" dirty="0" err="1">
                <a:solidFill>
                  <a:srgbClr val="000000"/>
                </a:solidFill>
                <a:latin typeface="Roboto"/>
              </a:rPr>
              <a:t>accepte</a:t>
            </a:r>
            <a:r>
              <a:rPr lang="en-US" sz="1400" b="1" dirty="0">
                <a:solidFill>
                  <a:srgbClr val="000000"/>
                </a:solidFill>
                <a:latin typeface="Roboto"/>
              </a:rPr>
              <a:t> </a:t>
            </a:r>
            <a:br>
              <a:rPr lang="en-US" sz="1400" b="1" dirty="0">
                <a:solidFill>
                  <a:srgbClr val="000000"/>
                </a:solidFill>
                <a:latin typeface="Roboto"/>
              </a:rPr>
            </a:br>
            <a:r>
              <a:rPr lang="en-US" sz="1400" b="1" dirty="0">
                <a:solidFill>
                  <a:srgbClr val="000000"/>
                </a:solidFill>
                <a:latin typeface="Roboto"/>
              </a:rPr>
              <a:t>la CB et dans </a:t>
            </a:r>
            <a:r>
              <a:rPr lang="en-US" sz="1400" b="1" dirty="0" err="1">
                <a:solidFill>
                  <a:srgbClr val="000000"/>
                </a:solidFill>
                <a:latin typeface="Roboto"/>
              </a:rPr>
              <a:t>toute</a:t>
            </a:r>
            <a:r>
              <a:rPr lang="en-US" sz="1400" b="1" dirty="0">
                <a:solidFill>
                  <a:srgbClr val="000000"/>
                </a:solidFill>
                <a:latin typeface="Roboto"/>
              </a:rPr>
              <a:t> boutique </a:t>
            </a:r>
            <a:r>
              <a:rPr lang="en-US" sz="1400" b="1" dirty="0" err="1">
                <a:solidFill>
                  <a:srgbClr val="000000"/>
                </a:solidFill>
                <a:latin typeface="Roboto"/>
              </a:rPr>
              <a:t>en</a:t>
            </a:r>
            <a:r>
              <a:rPr lang="en-US" sz="1400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Roboto"/>
              </a:rPr>
              <a:t>ligne</a:t>
            </a:r>
            <a:r>
              <a:rPr lang="en-US" sz="1400" b="1" dirty="0">
                <a:solidFill>
                  <a:srgbClr val="000000"/>
                </a:solidFill>
                <a:latin typeface="Roboto"/>
              </a:rPr>
              <a:t> !  </a:t>
            </a:r>
            <a:br>
              <a:rPr lang="en-US" sz="1400" b="1" dirty="0">
                <a:solidFill>
                  <a:srgbClr val="000000"/>
                </a:solidFill>
                <a:latin typeface="Roboto"/>
              </a:rPr>
            </a:br>
            <a:r>
              <a:rPr lang="en-US" sz="1400" dirty="0" err="1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Paiement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BTC </a:t>
            </a:r>
            <a:r>
              <a:rPr lang="en-US" sz="1400" dirty="0" err="1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ou</a:t>
            </a:r>
            <a:r>
              <a:rPr lang="en-US" sz="1400" dirty="0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 LN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A170ABD-CFE6-48FB-939B-930B1CF88C68}"/>
              </a:ext>
            </a:extLst>
          </p:cNvPr>
          <p:cNvSpPr/>
          <p:nvPr/>
        </p:nvSpPr>
        <p:spPr>
          <a:xfrm>
            <a:off x="6735746" y="5113622"/>
            <a:ext cx="792000" cy="79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5</a:t>
            </a:r>
            <a:endParaRPr lang="en-US" sz="3200" b="1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F78C8A-17F8-4F7A-A873-EB5DBCDE14FF}"/>
              </a:ext>
            </a:extLst>
          </p:cNvPr>
          <p:cNvSpPr/>
          <p:nvPr/>
        </p:nvSpPr>
        <p:spPr>
          <a:xfrm>
            <a:off x="4872250" y="4170379"/>
            <a:ext cx="20489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Dépenser - </a:t>
            </a:r>
          </a:p>
          <a:p>
            <a:pPr algn="ctr"/>
            <a:r>
              <a:rPr lang="fr-FR" sz="2000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choix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2E4DF4FE-B186-48F1-881E-3E2C59F41714}"/>
              </a:ext>
            </a:extLst>
          </p:cNvPr>
          <p:cNvSpPr/>
          <p:nvPr/>
        </p:nvSpPr>
        <p:spPr>
          <a:xfrm rot="5400000">
            <a:off x="2708774" y="4756197"/>
            <a:ext cx="216000" cy="43846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543F4555-550C-4F5E-B69D-5BF51C9D6298}"/>
              </a:ext>
            </a:extLst>
          </p:cNvPr>
          <p:cNvSpPr/>
          <p:nvPr/>
        </p:nvSpPr>
        <p:spPr>
          <a:xfrm rot="5400000">
            <a:off x="8902983" y="4810938"/>
            <a:ext cx="288000" cy="44525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DCD7D7D-6CC7-4D30-9DF4-FF96E0121A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10" y="3660171"/>
            <a:ext cx="438544" cy="438544"/>
          </a:xfrm>
          <a:prstGeom prst="rect">
            <a:avLst/>
          </a:prstGeom>
        </p:spPr>
      </p:pic>
      <p:pic>
        <p:nvPicPr>
          <p:cNvPr id="32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A3FC113E-FE07-43B8-B6AF-49FC0F69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2" y="3216579"/>
            <a:ext cx="436963" cy="5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Monero XMR">
            <a:extLst>
              <a:ext uri="{FF2B5EF4-FFF2-40B4-BE49-F238E27FC236}">
                <a16:creationId xmlns:a16="http://schemas.microsoft.com/office/drawing/2014/main" id="{ABD4B21C-9F30-4F3F-AFF6-DF24A077C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8933701" y="3662684"/>
            <a:ext cx="457214" cy="4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CFED3540-CDFE-42D6-A313-B9081A246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143277" y="3404431"/>
            <a:ext cx="178810" cy="1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73152F97-9EEF-40AC-8C54-1D42C1A4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09" y="5342496"/>
            <a:ext cx="331707" cy="3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51D8D89-ACF1-4886-AE15-6700D11173B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34" y="5199233"/>
            <a:ext cx="500579" cy="500579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9AEA750-4586-4B27-96DA-145F93A0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122" y="5416304"/>
            <a:ext cx="331707" cy="3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082F74E-FD8C-42B7-A13D-7FF96F9ED3E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693" y="5270092"/>
            <a:ext cx="500579" cy="50057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9E76D58-EF30-4C09-8DA6-F82F773CFEE1}"/>
              </a:ext>
            </a:extLst>
          </p:cNvPr>
          <p:cNvSpPr/>
          <p:nvPr/>
        </p:nvSpPr>
        <p:spPr>
          <a:xfrm>
            <a:off x="1222885" y="559740"/>
            <a:ext cx="10406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Collectif citoyen </a:t>
            </a:r>
            <a:r>
              <a:rPr lang="fr-FR" sz="1600" b="1" i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 </a:t>
            </a:r>
            <a:r>
              <a:rPr lang="fr-FR" sz="1600" i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résilience à l'inflation, aux CBDC et au blocage des comptes bancaires </a:t>
            </a:r>
            <a:endParaRPr lang="en-US" sz="1600" dirty="0">
              <a:solidFill>
                <a:srgbClr val="2F5597"/>
              </a:solidFill>
            </a:endParaRPr>
          </a:p>
        </p:txBody>
      </p:sp>
      <p:pic>
        <p:nvPicPr>
          <p:cNvPr id="40" name="Picture 6" descr="Google (Android 12L)">
            <a:extLst>
              <a:ext uri="{FF2B5EF4-FFF2-40B4-BE49-F238E27FC236}">
                <a16:creationId xmlns:a16="http://schemas.microsoft.com/office/drawing/2014/main" id="{63A67B7B-857B-4D6B-9E3F-217F6BFD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29" y="141576"/>
            <a:ext cx="402168" cy="4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9542FD5-15D0-4040-AC4E-EC895EEB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35" y="6486193"/>
            <a:ext cx="309969" cy="30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4409F7-8E67-4F02-B342-FEC877B3F98E}"/>
              </a:ext>
            </a:extLst>
          </p:cNvPr>
          <p:cNvSpPr/>
          <p:nvPr/>
        </p:nvSpPr>
        <p:spPr>
          <a:xfrm>
            <a:off x="7065315" y="6515329"/>
            <a:ext cx="55966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i="1" dirty="0">
                <a:solidFill>
                  <a:schemeClr val="accent1"/>
                </a:solidFill>
              </a:rPr>
              <a:t>LN</a:t>
            </a:r>
            <a:r>
              <a:rPr lang="fr-FR" sz="1200" i="1" dirty="0">
                <a:solidFill>
                  <a:schemeClr val="accent1"/>
                </a:solidFill>
              </a:rPr>
              <a:t> = mode Lightning Network  </a:t>
            </a:r>
            <a:r>
              <a:rPr lang="fr-FR" sz="1200" i="1" dirty="0">
                <a:solidFill>
                  <a:schemeClr val="accent1"/>
                </a:solidFill>
                <a:sym typeface="Wingdings" panose="05000000000000000000" pitchFamily="2" charset="2"/>
              </a:rPr>
              <a:t> utiliser l'</a:t>
            </a:r>
            <a:r>
              <a:rPr lang="fr-FR" sz="1200" i="1" dirty="0">
                <a:solidFill>
                  <a:schemeClr val="accent1"/>
                </a:solidFill>
              </a:rPr>
              <a:t>app </a:t>
            </a:r>
            <a:r>
              <a:rPr lang="fr-FR" sz="1200" b="1" i="1" dirty="0">
                <a:solidFill>
                  <a:schemeClr val="accent1"/>
                </a:solidFill>
              </a:rPr>
              <a:t>BlueWallet.com </a:t>
            </a:r>
            <a:r>
              <a:rPr lang="fr-FR" sz="1200" i="1" dirty="0">
                <a:solidFill>
                  <a:schemeClr val="accent1"/>
                </a:solidFill>
              </a:rPr>
              <a:t>ou </a:t>
            </a:r>
            <a:r>
              <a:rPr lang="fr-FR" sz="1200" b="1" i="1" dirty="0">
                <a:solidFill>
                  <a:schemeClr val="accent1"/>
                </a:solidFill>
              </a:rPr>
              <a:t>Exodus</a:t>
            </a:r>
            <a:endParaRPr lang="en-US" sz="1200" b="1" i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E2475-0831-4B2F-82EE-AE8B4F17349D}"/>
              </a:ext>
            </a:extLst>
          </p:cNvPr>
          <p:cNvSpPr/>
          <p:nvPr/>
        </p:nvSpPr>
        <p:spPr>
          <a:xfrm>
            <a:off x="10071487" y="3685975"/>
            <a:ext cx="18236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onserve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bien les 12 et 25 mots-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lieu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sûr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55E42D2-AA75-4AB7-8C17-2EE3BACE50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275" r="7596"/>
          <a:stretch/>
        </p:blipFill>
        <p:spPr>
          <a:xfrm>
            <a:off x="722529" y="6362182"/>
            <a:ext cx="667609" cy="401474"/>
          </a:xfrm>
          <a:prstGeom prst="rect">
            <a:avLst/>
          </a:prstGeom>
          <a:ln w="3175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E531728-242C-45BB-831E-D69F57047ECD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85000"/>
          </a:blip>
          <a:stretch>
            <a:fillRect/>
          </a:stretch>
        </p:blipFill>
        <p:spPr>
          <a:xfrm>
            <a:off x="3433552" y="6427199"/>
            <a:ext cx="1151390" cy="286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232539E-86EE-4858-B599-C9780DB10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5000"/>
          </a:blip>
          <a:stretch>
            <a:fillRect/>
          </a:stretch>
        </p:blipFill>
        <p:spPr>
          <a:xfrm>
            <a:off x="1460246" y="6392245"/>
            <a:ext cx="1014995" cy="32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E1EFDA12-0372-4CED-9235-50A945DEDF2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85000"/>
          </a:blip>
          <a:srcRect t="3622" b="4867"/>
          <a:stretch/>
        </p:blipFill>
        <p:spPr>
          <a:xfrm>
            <a:off x="2530195" y="6409499"/>
            <a:ext cx="856438" cy="306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D95C6-AABC-4F96-8D3D-8F15F414C288}"/>
              </a:ext>
            </a:extLst>
          </p:cNvPr>
          <p:cNvSpPr/>
          <p:nvPr/>
        </p:nvSpPr>
        <p:spPr>
          <a:xfrm>
            <a:off x="4576991" y="63307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Roboto"/>
                <a:cs typeface="Arial" panose="020B0604020202020204" pitchFamily="34" charset="0"/>
              </a:rPr>
              <a:t>…</a:t>
            </a:r>
            <a:endParaRPr lang="en-US" sz="2400" b="1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748986D-E535-0DCA-DC95-7439D9F09A9A}"/>
              </a:ext>
            </a:extLst>
          </p:cNvPr>
          <p:cNvSpPr txBox="1"/>
          <p:nvPr/>
        </p:nvSpPr>
        <p:spPr>
          <a:xfrm>
            <a:off x="1059549" y="2655309"/>
            <a:ext cx="676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 Pour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connaître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ton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adresse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clique sur “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Recevoir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 à gauche de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l’écran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9B52677-03EB-A760-17C0-071AD6D7B1ED}"/>
              </a:ext>
            </a:extLst>
          </p:cNvPr>
          <p:cNvGrpSpPr/>
          <p:nvPr/>
        </p:nvGrpSpPr>
        <p:grpSpPr>
          <a:xfrm>
            <a:off x="4610674" y="2166815"/>
            <a:ext cx="383786" cy="358303"/>
            <a:chOff x="4298159" y="1811468"/>
            <a:chExt cx="383786" cy="358303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E9A2E17-F7AC-916D-9FC6-441EFA211AA8}"/>
                </a:ext>
              </a:extLst>
            </p:cNvPr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Monero XMR">
              <a:extLst>
                <a:ext uri="{FF2B5EF4-FFF2-40B4-BE49-F238E27FC236}">
                  <a16:creationId xmlns:a16="http://schemas.microsoft.com/office/drawing/2014/main" id="{BB1E1047-1345-2D66-DC04-0C54269F7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13"/>
            <a:stretch/>
          </p:blipFill>
          <p:spPr bwMode="auto">
            <a:xfrm>
              <a:off x="4298159" y="1811468"/>
              <a:ext cx="383786" cy="35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4" name="ZoneTexte 1023">
            <a:extLst>
              <a:ext uri="{FF2B5EF4-FFF2-40B4-BE49-F238E27FC236}">
                <a16:creationId xmlns:a16="http://schemas.microsoft.com/office/drawing/2014/main" id="{79AEF7C6-11A2-89D3-4A1A-A8EEBE412859}"/>
              </a:ext>
            </a:extLst>
          </p:cNvPr>
          <p:cNvSpPr txBox="1"/>
          <p:nvPr/>
        </p:nvSpPr>
        <p:spPr>
          <a:xfrm>
            <a:off x="6976984" y="1145624"/>
            <a:ext cx="647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endParaRPr lang="en-US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1BB1A7D-0A1E-283E-860E-D51947FBCC13}"/>
              </a:ext>
            </a:extLst>
          </p:cNvPr>
          <p:cNvSpPr/>
          <p:nvPr/>
        </p:nvSpPr>
        <p:spPr>
          <a:xfrm>
            <a:off x="3644213" y="1580842"/>
            <a:ext cx="2979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mais moins anonyme (IBAN)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796B21C-BC89-3151-46FD-B8E63040D13A}"/>
              </a:ext>
            </a:extLst>
          </p:cNvPr>
          <p:cNvSpPr/>
          <p:nvPr/>
        </p:nvSpPr>
        <p:spPr>
          <a:xfrm>
            <a:off x="8005891" y="1107634"/>
            <a:ext cx="3779390" cy="561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Site ou app </a:t>
            </a: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AgoraDesk.com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9702D30-982A-7AA2-165D-A35151845194}"/>
              </a:ext>
            </a:extLst>
          </p:cNvPr>
          <p:cNvSpPr/>
          <p:nvPr/>
        </p:nvSpPr>
        <p:spPr>
          <a:xfrm>
            <a:off x="7611357" y="970440"/>
            <a:ext cx="81324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1'</a:t>
            </a:r>
            <a:endParaRPr lang="en-US" sz="32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BD068DB-CA55-A970-5FDC-185EDA6B57B2}"/>
              </a:ext>
            </a:extLst>
          </p:cNvPr>
          <p:cNvGrpSpPr/>
          <p:nvPr/>
        </p:nvGrpSpPr>
        <p:grpSpPr>
          <a:xfrm>
            <a:off x="11598188" y="1016807"/>
            <a:ext cx="383786" cy="358303"/>
            <a:chOff x="4298159" y="1811468"/>
            <a:chExt cx="383786" cy="358303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E070067-B41F-66CE-D7B4-74ABC686BF4D}"/>
                </a:ext>
              </a:extLst>
            </p:cNvPr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Monero XMR">
              <a:extLst>
                <a:ext uri="{FF2B5EF4-FFF2-40B4-BE49-F238E27FC236}">
                  <a16:creationId xmlns:a16="http://schemas.microsoft.com/office/drawing/2014/main" id="{BA6416CC-4CAF-231D-7842-C1482B64F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13"/>
            <a:stretch/>
          </p:blipFill>
          <p:spPr bwMode="auto">
            <a:xfrm>
              <a:off x="4298159" y="1811468"/>
              <a:ext cx="383786" cy="35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5D1FDCF9-57E4-9A92-AB65-CFF323132BD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24" y="1341988"/>
            <a:ext cx="368850" cy="368850"/>
          </a:xfrm>
          <a:prstGeom prst="rect">
            <a:avLst/>
          </a:prstGeom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434D2B7C-6384-8A88-953A-3E81A2130ED7}"/>
              </a:ext>
            </a:extLst>
          </p:cNvPr>
          <p:cNvGrpSpPr/>
          <p:nvPr/>
        </p:nvGrpSpPr>
        <p:grpSpPr>
          <a:xfrm>
            <a:off x="4178425" y="3242599"/>
            <a:ext cx="383786" cy="358303"/>
            <a:chOff x="4298159" y="1811468"/>
            <a:chExt cx="383786" cy="358303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4C22E3F5-F48D-4A75-4ADB-E13A0912FB88}"/>
                </a:ext>
              </a:extLst>
            </p:cNvPr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Monero XMR">
              <a:extLst>
                <a:ext uri="{FF2B5EF4-FFF2-40B4-BE49-F238E27FC236}">
                  <a16:creationId xmlns:a16="http://schemas.microsoft.com/office/drawing/2014/main" id="{9857019D-41F4-9508-2337-DE3B31EAA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13"/>
            <a:stretch/>
          </p:blipFill>
          <p:spPr bwMode="auto">
            <a:xfrm>
              <a:off x="4298159" y="1811468"/>
              <a:ext cx="383786" cy="35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Image 1031">
            <a:extLst>
              <a:ext uri="{FF2B5EF4-FFF2-40B4-BE49-F238E27FC236}">
                <a16:creationId xmlns:a16="http://schemas.microsoft.com/office/drawing/2014/main" id="{F962D12B-0267-F63F-DABE-E59B6E750C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16" y="1284059"/>
            <a:ext cx="368850" cy="368850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665DA7-FF3E-C605-55D8-6D5F7E90CC6A}"/>
              </a:ext>
            </a:extLst>
          </p:cNvPr>
          <p:cNvSpPr/>
          <p:nvPr/>
        </p:nvSpPr>
        <p:spPr>
          <a:xfrm>
            <a:off x="9696651" y="2295137"/>
            <a:ext cx="22671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mais anonyme (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no-KYC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831FDA2C-9DD6-CB70-BD5D-59BA62B6B60F}"/>
              </a:ext>
            </a:extLst>
          </p:cNvPr>
          <p:cNvSpPr/>
          <p:nvPr/>
        </p:nvSpPr>
        <p:spPr>
          <a:xfrm rot="16200000">
            <a:off x="10311881" y="3853663"/>
            <a:ext cx="3424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un conseil en investissement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8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BC5CB033-EC67-9FAF-A100-6147018E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62" y="5898942"/>
            <a:ext cx="617154" cy="6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ZoneTexte 1039">
            <a:extLst>
              <a:ext uri="{FF2B5EF4-FFF2-40B4-BE49-F238E27FC236}">
                <a16:creationId xmlns:a16="http://schemas.microsoft.com/office/drawing/2014/main" id="{98087848-EFC1-BB05-0C00-DEDE6A5EF00E}"/>
              </a:ext>
            </a:extLst>
          </p:cNvPr>
          <p:cNvSpPr txBox="1"/>
          <p:nvPr/>
        </p:nvSpPr>
        <p:spPr>
          <a:xfrm rot="16200000">
            <a:off x="-850164" y="107790"/>
            <a:ext cx="2012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Nov22</a:t>
            </a:r>
            <a:r>
              <a:rPr lang="fr-FR" sz="1200" b="1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fr-FR" sz="1400" b="1" dirty="0">
                <a:solidFill>
                  <a:schemeClr val="bg1">
                    <a:lumMod val="50000"/>
                  </a:schemeClr>
                </a:solidFill>
              </a:rPr>
              <a:t>v 3.1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64830DF-1290-DE80-E561-2A4210F01417}"/>
              </a:ext>
            </a:extLst>
          </p:cNvPr>
          <p:cNvSpPr txBox="1"/>
          <p:nvPr/>
        </p:nvSpPr>
        <p:spPr>
          <a:xfrm>
            <a:off x="920519" y="3643130"/>
            <a:ext cx="1986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inverse </a:t>
            </a:r>
            <a:b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Bitcoin si dépense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349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83A38-DC33-4197-A875-6C48EEA7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7" y="-156452"/>
            <a:ext cx="10515600" cy="109843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Ok, mais on ne peut rien s’acheter avec du </a:t>
            </a:r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Bitcoin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58ACA-93FB-4EAB-91A2-BAF30D93F48B}"/>
              </a:ext>
            </a:extLst>
          </p:cNvPr>
          <p:cNvSpPr/>
          <p:nvPr/>
        </p:nvSpPr>
        <p:spPr>
          <a:xfrm>
            <a:off x="1425503" y="2490409"/>
            <a:ext cx="3011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Cartes-cadeaux en </a:t>
            </a:r>
            <a:r>
              <a:rPr lang="fr-FR" b="1" dirty="0">
                <a:solidFill>
                  <a:srgbClr val="002060"/>
                </a:solidFill>
              </a:rPr>
              <a:t>5 min </a:t>
            </a:r>
            <a:r>
              <a:rPr lang="fr-FR" dirty="0">
                <a:solidFill>
                  <a:srgbClr val="002060"/>
                </a:solidFill>
              </a:rPr>
              <a:t>– paiement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r>
              <a:rPr lang="fr-FR" dirty="0">
                <a:solidFill>
                  <a:srgbClr val="002060"/>
                </a:solidFill>
              </a:rPr>
              <a:t>Bitcoin ou </a:t>
            </a:r>
            <a:r>
              <a:rPr lang="fr-FR" b="1" dirty="0">
                <a:solidFill>
                  <a:srgbClr val="002060"/>
                </a:solidFill>
              </a:rPr>
              <a:t>LN </a:t>
            </a:r>
            <a:r>
              <a:rPr lang="fr-FR" dirty="0">
                <a:solidFill>
                  <a:srgbClr val="002060"/>
                </a:solidFill>
              </a:rPr>
              <a:t>(3sec)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E17ED-2240-4E41-9E4C-7C2F8C5DC938}"/>
              </a:ext>
            </a:extLst>
          </p:cNvPr>
          <p:cNvSpPr/>
          <p:nvPr/>
        </p:nvSpPr>
        <p:spPr>
          <a:xfrm>
            <a:off x="6797444" y="2566783"/>
            <a:ext cx="457613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solidFill>
                  <a:srgbClr val="002060"/>
                </a:solidFill>
              </a:rPr>
              <a:t>Carte bancaire virtuelle en Bitcoin ou </a:t>
            </a:r>
            <a:r>
              <a:rPr lang="fr-FR" b="1">
                <a:solidFill>
                  <a:srgbClr val="002060"/>
                </a:solidFill>
              </a:rPr>
              <a:t>LN </a:t>
            </a:r>
            <a:br>
              <a:rPr lang="fr-FR" b="1">
                <a:solidFill>
                  <a:srgbClr val="002060"/>
                </a:solidFill>
              </a:rPr>
            </a:br>
            <a:r>
              <a:rPr lang="fr-FR" sz="1600">
                <a:solidFill>
                  <a:srgbClr val="002060"/>
                </a:solidFill>
              </a:rPr>
              <a:t>(Lightning Network) 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126FD-428F-480B-A504-712C779B5623}"/>
              </a:ext>
            </a:extLst>
          </p:cNvPr>
          <p:cNvSpPr/>
          <p:nvPr/>
        </p:nvSpPr>
        <p:spPr>
          <a:xfrm>
            <a:off x="720096" y="1639505"/>
            <a:ext cx="41899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5000+ </a:t>
            </a:r>
            <a:r>
              <a:rPr lang="fr-FR" sz="2200" b="1" dirty="0">
                <a:solidFill>
                  <a:srgbClr val="002060"/>
                </a:solidFill>
              </a:rPr>
              <a:t>magasins disponibles dans toute la France 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B4443-4BE9-46DB-88E5-0343332A62E5}"/>
              </a:ext>
            </a:extLst>
          </p:cNvPr>
          <p:cNvSpPr/>
          <p:nvPr/>
        </p:nvSpPr>
        <p:spPr>
          <a:xfrm>
            <a:off x="6891972" y="1697583"/>
            <a:ext cx="4163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100 000+ </a:t>
            </a:r>
            <a:r>
              <a:rPr lang="fr-FR" sz="2200" b="1" dirty="0">
                <a:solidFill>
                  <a:srgbClr val="002060"/>
                </a:solidFill>
              </a:rPr>
              <a:t>sites et boutiques en ligne, littéralement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CE2A5-C137-490F-B719-A50E6BDAD15C}"/>
              </a:ext>
            </a:extLst>
          </p:cNvPr>
          <p:cNvSpPr/>
          <p:nvPr/>
        </p:nvSpPr>
        <p:spPr>
          <a:xfrm>
            <a:off x="5091058" y="759088"/>
            <a:ext cx="14350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solidFill>
                  <a:schemeClr val="accent1"/>
                </a:solidFill>
                <a:ea typeface="+mj-ea"/>
                <a:cs typeface="+mj-cs"/>
              </a:rPr>
              <a:t>2022</a:t>
            </a:r>
            <a:endParaRPr lang="en-US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47D99E-CEAE-45D5-8613-65B5DAE01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5" r="7596"/>
          <a:stretch/>
        </p:blipFill>
        <p:spPr>
          <a:xfrm>
            <a:off x="1377878" y="3287761"/>
            <a:ext cx="1632348" cy="981631"/>
          </a:xfrm>
          <a:prstGeom prst="rect">
            <a:avLst/>
          </a:prstGeom>
          <a:ln w="3175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s://www.carrefouruncombatpourlaliberte.fr/wp-content/uploads/2012/10/carrefour_drive_carte_2012.jpg">
            <a:extLst>
              <a:ext uri="{FF2B5EF4-FFF2-40B4-BE49-F238E27FC236}">
                <a16:creationId xmlns:a16="http://schemas.microsoft.com/office/drawing/2014/main" id="{F74619C8-A8BF-45B0-822A-FF50BCC3E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14394" r="11519" b="11741"/>
          <a:stretch/>
        </p:blipFill>
        <p:spPr bwMode="auto">
          <a:xfrm>
            <a:off x="3169303" y="3278769"/>
            <a:ext cx="1146909" cy="105819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5E128-3BDB-42E6-B05F-21FEAF77C7E3}"/>
              </a:ext>
            </a:extLst>
          </p:cNvPr>
          <p:cNvSpPr/>
          <p:nvPr/>
        </p:nvSpPr>
        <p:spPr>
          <a:xfrm>
            <a:off x="3298456" y="3524771"/>
            <a:ext cx="964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badi" panose="020B0604020104020204" pitchFamily="34" charset="0"/>
                <a:cs typeface="Cavolini" panose="03000502040302020204" pitchFamily="66" charset="0"/>
              </a:rPr>
              <a:t>3500</a:t>
            </a:r>
          </a:p>
          <a:p>
            <a:pPr algn="ctr"/>
            <a:r>
              <a:rPr lang="fr-FR" dirty="0">
                <a:latin typeface="Abadi" panose="020B0604020104020204" pitchFamily="34" charset="0"/>
                <a:cs typeface="Cavolini" panose="03000502040302020204" pitchFamily="66" charset="0"/>
              </a:rPr>
              <a:t>Market</a:t>
            </a:r>
            <a:endParaRPr lang="en-US" dirty="0">
              <a:latin typeface="Abadi" panose="020B0604020104020204" pitchFamily="34" charset="0"/>
              <a:cs typeface="Cavolini" panose="03000502040302020204" pitchFamily="66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C254A22-7F20-4E4E-9C8D-59C2C4C2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62" y="4353746"/>
            <a:ext cx="1582341" cy="394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H&amp;M France">
            <a:extLst>
              <a:ext uri="{FF2B5EF4-FFF2-40B4-BE49-F238E27FC236}">
                <a16:creationId xmlns:a16="http://schemas.microsoft.com/office/drawing/2014/main" id="{DE6CD06D-2E63-4B4F-B431-AB0B02E57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35" t="14081" r="17694" b="10346"/>
          <a:stretch/>
        </p:blipFill>
        <p:spPr bwMode="auto">
          <a:xfrm>
            <a:off x="1403067" y="5334640"/>
            <a:ext cx="697568" cy="493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7F3C8AD-B967-4153-9D24-5A736CF80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345" y="3310339"/>
            <a:ext cx="1996781" cy="1784687"/>
          </a:xfrm>
          <a:prstGeom prst="rect">
            <a:avLst/>
          </a:prstGeom>
        </p:spPr>
      </p:pic>
      <p:pic>
        <p:nvPicPr>
          <p:cNvPr id="1036" name="Picture 12" descr="Cartes crypto : comparatif des meilleures cartes crypto 2022">
            <a:extLst>
              <a:ext uri="{FF2B5EF4-FFF2-40B4-BE49-F238E27FC236}">
                <a16:creationId xmlns:a16="http://schemas.microsoft.com/office/drawing/2014/main" id="{E5FEC19F-2210-4DE7-9C52-B0307F3B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406" y="3778262"/>
            <a:ext cx="2052039" cy="131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D06B59-4659-45CF-8ED4-5BBBDF69DCF6}"/>
              </a:ext>
            </a:extLst>
          </p:cNvPr>
          <p:cNvSpPr/>
          <p:nvPr/>
        </p:nvSpPr>
        <p:spPr>
          <a:xfrm>
            <a:off x="2190657" y="5277405"/>
            <a:ext cx="26044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>
                <a:solidFill>
                  <a:srgbClr val="002060"/>
                </a:solidFill>
              </a:rPr>
              <a:t>et </a:t>
            </a:r>
            <a:r>
              <a:rPr lang="fr-FR" sz="1700" b="1" dirty="0">
                <a:solidFill>
                  <a:srgbClr val="002060"/>
                </a:solidFill>
              </a:rPr>
              <a:t>100+ </a:t>
            </a:r>
            <a:r>
              <a:rPr lang="fr-FR" sz="1700" dirty="0">
                <a:solidFill>
                  <a:srgbClr val="002060"/>
                </a:solidFill>
              </a:rPr>
              <a:t>autres marques</a:t>
            </a:r>
          </a:p>
          <a:p>
            <a:r>
              <a:rPr lang="fr-FR" sz="1700" dirty="0">
                <a:solidFill>
                  <a:srgbClr val="002060"/>
                </a:solidFill>
              </a:rPr>
              <a:t>dans </a:t>
            </a:r>
            <a:r>
              <a:rPr lang="fr-FR" sz="1700" b="1" dirty="0">
                <a:solidFill>
                  <a:srgbClr val="002060"/>
                </a:solidFill>
              </a:rPr>
              <a:t>50+ </a:t>
            </a:r>
            <a:r>
              <a:rPr lang="fr-FR" sz="1700" dirty="0">
                <a:solidFill>
                  <a:srgbClr val="002060"/>
                </a:solidFill>
              </a:rPr>
              <a:t>pays…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A5CE1A7-9867-4C81-A622-B2657C8D4DF6}"/>
              </a:ext>
            </a:extLst>
          </p:cNvPr>
          <p:cNvSpPr txBox="1">
            <a:spLocks/>
          </p:cNvSpPr>
          <p:nvPr/>
        </p:nvSpPr>
        <p:spPr>
          <a:xfrm rot="16200000">
            <a:off x="9949206" y="1590685"/>
            <a:ext cx="333748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Collectif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– 08/2022 – v1.2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82F1F4A-EEBB-4372-AFE1-0D800484F3A6}"/>
              </a:ext>
            </a:extLst>
          </p:cNvPr>
          <p:cNvSpPr/>
          <p:nvPr/>
        </p:nvSpPr>
        <p:spPr>
          <a:xfrm>
            <a:off x="917963" y="1028650"/>
            <a:ext cx="3720890" cy="56143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>
                <a:solidFill>
                  <a:srgbClr val="002060"/>
                </a:solidFill>
              </a:rPr>
              <a:t>BitRefill.com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1D19B2D-1595-4FA7-BDA9-2961EFD44E3F}"/>
              </a:ext>
            </a:extLst>
          </p:cNvPr>
          <p:cNvSpPr/>
          <p:nvPr/>
        </p:nvSpPr>
        <p:spPr>
          <a:xfrm>
            <a:off x="7014342" y="1047445"/>
            <a:ext cx="3943874" cy="56143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>
                <a:solidFill>
                  <a:srgbClr val="002060"/>
                </a:solidFill>
              </a:rPr>
              <a:t>CoinDebit.io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Marks, quote, sign, text icon - Download on Iconfinder">
            <a:extLst>
              <a:ext uri="{FF2B5EF4-FFF2-40B4-BE49-F238E27FC236}">
                <a16:creationId xmlns:a16="http://schemas.microsoft.com/office/drawing/2014/main" id="{59D3FE73-88EF-4C17-91D0-81530E84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3870" y="76153"/>
            <a:ext cx="443425" cy="4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Marks, quote, sign, text icon - Download on Iconfinder">
            <a:extLst>
              <a:ext uri="{FF2B5EF4-FFF2-40B4-BE49-F238E27FC236}">
                <a16:creationId xmlns:a16="http://schemas.microsoft.com/office/drawing/2014/main" id="{D93717F0-3C0C-4CC2-B0DB-43C8CC45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847600" y="329577"/>
            <a:ext cx="443425" cy="4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C1059-A8EF-4B65-BB37-620D8B07C8B4}"/>
              </a:ext>
            </a:extLst>
          </p:cNvPr>
          <p:cNvSpPr/>
          <p:nvPr/>
        </p:nvSpPr>
        <p:spPr>
          <a:xfrm>
            <a:off x="8103511" y="494286"/>
            <a:ext cx="1786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bg2">
                    <a:lumMod val="50000"/>
                  </a:schemeClr>
                </a:solidFill>
              </a:rPr>
              <a:t>Mathéo en 2020</a:t>
            </a:r>
            <a:r>
              <a:rPr lang="fr-FR" sz="2000" i="1" dirty="0"/>
              <a:t> </a:t>
            </a:r>
            <a:endParaRPr lang="en-US" i="1" dirty="0"/>
          </a:p>
        </p:txBody>
      </p:sp>
      <p:pic>
        <p:nvPicPr>
          <p:cNvPr id="29" name="Picture 6" descr="Google (Android 12L)">
            <a:extLst>
              <a:ext uri="{FF2B5EF4-FFF2-40B4-BE49-F238E27FC236}">
                <a16:creationId xmlns:a16="http://schemas.microsoft.com/office/drawing/2014/main" id="{B62FB926-0589-4FC7-824C-EF1D11DB3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09" y="2094915"/>
            <a:ext cx="316205" cy="3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3BCB741-EB29-401E-A811-F7BA70513D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55" t="13445" r="5488" b="16209"/>
          <a:stretch/>
        </p:blipFill>
        <p:spPr>
          <a:xfrm>
            <a:off x="1389962" y="4824322"/>
            <a:ext cx="1582341" cy="4196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7144154-8856-421C-BF4D-6AB8779EB45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622" b="4867"/>
          <a:stretch/>
        </p:blipFill>
        <p:spPr>
          <a:xfrm>
            <a:off x="3157993" y="4833846"/>
            <a:ext cx="1174019" cy="419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6C4DA42-4915-4BFE-A60A-B118E51F0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6703" y="4363232"/>
            <a:ext cx="1175309" cy="378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0A11B43-C211-4AD0-98BB-4976FBD8BCCD}"/>
              </a:ext>
            </a:extLst>
          </p:cNvPr>
          <p:cNvSpPr/>
          <p:nvPr/>
        </p:nvSpPr>
        <p:spPr>
          <a:xfrm>
            <a:off x="6797444" y="5281967"/>
            <a:ext cx="4929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002060"/>
                </a:solidFill>
              </a:rPr>
              <a:t>Paiement instantané en LN</a:t>
            </a:r>
            <a:r>
              <a:rPr lang="fr-FR" sz="1600" dirty="0">
                <a:solidFill>
                  <a:srgbClr val="002060"/>
                </a:solidFill>
              </a:rPr>
              <a:t> (&lt; 3sec) = </a:t>
            </a:r>
            <a:r>
              <a:rPr lang="fr-FR" sz="1600" dirty="0" err="1">
                <a:solidFill>
                  <a:srgbClr val="002060"/>
                </a:solidFill>
              </a:rPr>
              <a:t>LightningNetwork</a:t>
            </a:r>
            <a:r>
              <a:rPr lang="fr-FR" sz="1600" dirty="0">
                <a:solidFill>
                  <a:srgbClr val="002060"/>
                </a:solidFill>
              </a:rPr>
              <a:t> </a:t>
            </a:r>
            <a:br>
              <a:rPr lang="fr-FR" sz="1600" dirty="0">
                <a:solidFill>
                  <a:srgbClr val="002060"/>
                </a:solidFill>
              </a:rPr>
            </a:br>
            <a:r>
              <a:rPr lang="fr-FR" sz="12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FR" sz="1600" dirty="0">
                <a:solidFill>
                  <a:srgbClr val="002060"/>
                </a:solidFill>
              </a:rPr>
              <a:t>Utilisez l’app </a:t>
            </a:r>
            <a:r>
              <a:rPr lang="fr-FR" sz="1600" b="1" dirty="0">
                <a:solidFill>
                  <a:srgbClr val="002060"/>
                </a:solidFill>
              </a:rPr>
              <a:t>BlueWallet.com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29BD2E-F26D-475A-9A1E-8E8EED05B131}"/>
              </a:ext>
            </a:extLst>
          </p:cNvPr>
          <p:cNvSpPr/>
          <p:nvPr/>
        </p:nvSpPr>
        <p:spPr>
          <a:xfrm>
            <a:off x="9089436" y="3224264"/>
            <a:ext cx="23116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>
                <a:solidFill>
                  <a:srgbClr val="002060"/>
                </a:solidFill>
              </a:rPr>
              <a:t>CB</a:t>
            </a:r>
            <a:r>
              <a:rPr lang="fr-FR" sz="1600">
                <a:solidFill>
                  <a:srgbClr val="002060"/>
                </a:solidFill>
              </a:rPr>
              <a:t> </a:t>
            </a:r>
            <a:r>
              <a:rPr lang="fr-FR" sz="1600" b="1">
                <a:solidFill>
                  <a:srgbClr val="002060"/>
                </a:solidFill>
              </a:rPr>
              <a:t>virtuelle </a:t>
            </a:r>
            <a:r>
              <a:rPr lang="fr-FR" sz="1400">
                <a:solidFill>
                  <a:srgbClr val="002060"/>
                </a:solidFill>
              </a:rPr>
              <a:t>rechargeable en BTC à volonté 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22EB935-8BA5-4E6E-B657-164AA3459C71}"/>
              </a:ext>
            </a:extLst>
          </p:cNvPr>
          <p:cNvSpPr/>
          <p:nvPr/>
        </p:nvSpPr>
        <p:spPr>
          <a:xfrm>
            <a:off x="5011690" y="2509345"/>
            <a:ext cx="1501752" cy="2605088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5 étapes. 1 heure.</a:t>
            </a: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‘’Qu’attendez vous pour sortir des banques ?’’</a:t>
            </a:r>
          </a:p>
          <a:p>
            <a:pPr algn="ctr"/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Mathéo - 2022</a:t>
            </a:r>
            <a:endParaRPr lang="en-US" i="1" dirty="0"/>
          </a:p>
        </p:txBody>
      </p:sp>
      <p:pic>
        <p:nvPicPr>
          <p:cNvPr id="1032" name="Picture 8" descr="https://media.istockphoto.com/vectors/globe-world-map-vector-icon-round-earth-flat-vector-illustration-vector-id955680336?k=6&amp;m=955680336&amp;s=170667a&amp;w=0&amp;h=ISBW1YpRavBoh8xTDEcZghtwoaMp_J3f9UhXIdEyT6w=">
            <a:extLst>
              <a:ext uri="{FF2B5EF4-FFF2-40B4-BE49-F238E27FC236}">
                <a16:creationId xmlns:a16="http://schemas.microsoft.com/office/drawing/2014/main" id="{C75EA316-17C0-4D31-A3F9-7BB3FAF48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06" y="2082696"/>
            <a:ext cx="510595" cy="51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7F2116-9515-D141-8DA3-0BB7657976E5}"/>
              </a:ext>
            </a:extLst>
          </p:cNvPr>
          <p:cNvSpPr txBox="1"/>
          <p:nvPr/>
        </p:nvSpPr>
        <p:spPr>
          <a:xfrm>
            <a:off x="643057" y="6088063"/>
            <a:ext cx="11040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2060"/>
                </a:solidFill>
              </a:rPr>
              <a:t>Cartes des commerces physiques en France : </a:t>
            </a:r>
            <a:r>
              <a:rPr lang="fr-FR" dirty="0">
                <a:solidFill>
                  <a:srgbClr val="002060"/>
                </a:solidFill>
                <a:hlinkClick r:id="rId17"/>
              </a:rPr>
              <a:t>https://coinmap.org/view/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b="1" dirty="0">
                <a:solidFill>
                  <a:srgbClr val="002060"/>
                </a:solidFill>
              </a:rPr>
              <a:t> et</a:t>
            </a:r>
            <a:r>
              <a:rPr lang="fr-FR" dirty="0">
                <a:solidFill>
                  <a:srgbClr val="002060"/>
                </a:solidFill>
              </a:rPr>
              <a:t>  </a:t>
            </a:r>
            <a:r>
              <a:rPr lang="fr-FR" dirty="0">
                <a:solidFill>
                  <a:srgbClr val="002060"/>
                </a:solidFill>
                <a:hlinkClick r:id="rId18"/>
              </a:rPr>
              <a:t>https://cryptwerk.com/coinmap/btc/</a:t>
            </a:r>
            <a:r>
              <a:rPr lang="fr-FR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fr-FR" b="1" dirty="0">
                <a:solidFill>
                  <a:srgbClr val="002060"/>
                </a:solidFill>
              </a:rPr>
              <a:t>+7000 shops en ligne </a:t>
            </a:r>
            <a:r>
              <a:rPr lang="fr-FR" dirty="0">
                <a:solidFill>
                  <a:srgbClr val="002060"/>
                </a:solidFill>
              </a:rPr>
              <a:t>(VPN, etc) acceptent directement </a:t>
            </a:r>
            <a:r>
              <a:rPr lang="fr-FR" dirty="0" err="1">
                <a:solidFill>
                  <a:srgbClr val="002060"/>
                </a:solidFill>
              </a:rPr>
              <a:t>Monero</a:t>
            </a:r>
            <a:r>
              <a:rPr lang="fr-FR" dirty="0">
                <a:solidFill>
                  <a:srgbClr val="002060"/>
                </a:solidFill>
              </a:rPr>
              <a:t>/BTC : </a:t>
            </a:r>
            <a:r>
              <a:rPr lang="fr-FR" u="sng" dirty="0">
                <a:solidFill>
                  <a:schemeClr val="accent1"/>
                </a:solidFill>
              </a:rPr>
              <a:t>cryptwerk.com/</a:t>
            </a:r>
            <a:r>
              <a:rPr lang="fr-FR" u="sng" dirty="0" err="1">
                <a:solidFill>
                  <a:schemeClr val="accent1"/>
                </a:solidFill>
              </a:rPr>
              <a:t>pay-with</a:t>
            </a:r>
            <a:r>
              <a:rPr lang="fr-FR" u="sng" dirty="0">
                <a:solidFill>
                  <a:schemeClr val="accent1"/>
                </a:solidFill>
              </a:rPr>
              <a:t>/</a:t>
            </a:r>
            <a:r>
              <a:rPr lang="fr-FR" u="sng" dirty="0" err="1">
                <a:solidFill>
                  <a:schemeClr val="accent1"/>
                </a:solidFill>
              </a:rPr>
              <a:t>xmr</a:t>
            </a:r>
            <a:r>
              <a:rPr lang="fr-FR" u="sng" dirty="0">
                <a:solidFill>
                  <a:schemeClr val="accent1"/>
                </a:solidFill>
              </a:rPr>
              <a:t>/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b="1" dirty="0">
                <a:solidFill>
                  <a:srgbClr val="002060"/>
                </a:solidFill>
              </a:rPr>
              <a:t> ou  </a:t>
            </a:r>
            <a:r>
              <a:rPr lang="fr-FR" u="sng" dirty="0">
                <a:solidFill>
                  <a:schemeClr val="accent1"/>
                </a:solidFill>
              </a:rPr>
              <a:t>/</a:t>
            </a:r>
            <a:r>
              <a:rPr lang="fr-FR" u="sng" dirty="0" err="1">
                <a:solidFill>
                  <a:schemeClr val="accent1"/>
                </a:solidFill>
              </a:rPr>
              <a:t>btc</a:t>
            </a:r>
            <a:r>
              <a:rPr lang="fr-FR" u="sng" dirty="0">
                <a:solidFill>
                  <a:schemeClr val="accent1"/>
                </a:solidFill>
              </a:rPr>
              <a:t>/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EAA52B6-D134-E159-7F1F-3F4A0C6145BE}"/>
              </a:ext>
            </a:extLst>
          </p:cNvPr>
          <p:cNvCxnSpPr/>
          <p:nvPr/>
        </p:nvCxnSpPr>
        <p:spPr>
          <a:xfrm>
            <a:off x="665635" y="6150723"/>
            <a:ext cx="0" cy="5385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00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lèche : bas 47">
            <a:extLst>
              <a:ext uri="{FF2B5EF4-FFF2-40B4-BE49-F238E27FC236}">
                <a16:creationId xmlns:a16="http://schemas.microsoft.com/office/drawing/2014/main" id="{39212022-51FE-BE11-503B-DBD5AD6F349C}"/>
              </a:ext>
            </a:extLst>
          </p:cNvPr>
          <p:cNvSpPr/>
          <p:nvPr/>
        </p:nvSpPr>
        <p:spPr>
          <a:xfrm>
            <a:off x="1376427" y="3150700"/>
            <a:ext cx="216105" cy="1344549"/>
          </a:xfrm>
          <a:prstGeom prst="downArrow">
            <a:avLst/>
          </a:prstGeom>
          <a:solidFill>
            <a:srgbClr val="FFFF00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F801DECA-536A-A74A-6455-775D154A3234}"/>
              </a:ext>
            </a:extLst>
          </p:cNvPr>
          <p:cNvSpPr/>
          <p:nvPr/>
        </p:nvSpPr>
        <p:spPr>
          <a:xfrm>
            <a:off x="4181779" y="3219864"/>
            <a:ext cx="216000" cy="1587715"/>
          </a:xfrm>
          <a:prstGeom prst="downArrow">
            <a:avLst/>
          </a:prstGeom>
          <a:solidFill>
            <a:schemeClr val="accent4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EDECB8B-D10E-5FA7-3B51-3034EAA285E5}"/>
              </a:ext>
            </a:extLst>
          </p:cNvPr>
          <p:cNvSpPr txBox="1"/>
          <p:nvPr/>
        </p:nvSpPr>
        <p:spPr>
          <a:xfrm>
            <a:off x="4196872" y="1780319"/>
            <a:ext cx="2231407" cy="578882"/>
          </a:xfrm>
          <a:prstGeom prst="roundRect">
            <a:avLst/>
          </a:prstGeom>
          <a:solidFill>
            <a:srgbClr val="FFFFFF">
              <a:alpha val="76078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"Grâce" aux auto-sanctions LREM et UE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AD6E09E-C252-B35D-4CBE-BF753D49919A}"/>
              </a:ext>
            </a:extLst>
          </p:cNvPr>
          <p:cNvSpPr txBox="1">
            <a:spLocks/>
          </p:cNvSpPr>
          <p:nvPr/>
        </p:nvSpPr>
        <p:spPr>
          <a:xfrm>
            <a:off x="1671531" y="-33760"/>
            <a:ext cx="7807059" cy="10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2100" b="1" dirty="0">
                <a:latin typeface="Arial" panose="020B0604020202020204" pitchFamily="34" charset="0"/>
                <a:cs typeface="Arial" panose="020B0604020202020204" pitchFamily="34" charset="0"/>
              </a:rPr>
              <a:t>GRAND RÉSUMÉ : les avancées du WEF et de nos </a:t>
            </a:r>
            <a:r>
              <a:rPr lang="fr-F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gouvernmts</a:t>
            </a:r>
            <a:endParaRPr lang="fr-FR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z="1400" dirty="0">
                <a:latin typeface="+mn-lt"/>
                <a:cs typeface="Arial" panose="020B0604020202020204" pitchFamily="34" charset="0"/>
              </a:rPr>
              <a:t>Comment forcer toute la société occidentale à abandonner le capitalisme</a:t>
            </a:r>
            <a:br>
              <a:rPr lang="fr-FR" sz="1400" dirty="0">
                <a:latin typeface="+mn-lt"/>
                <a:cs typeface="Arial" panose="020B0604020202020204" pitchFamily="34" charset="0"/>
              </a:rPr>
            </a:br>
            <a:r>
              <a:rPr lang="fr-FR" sz="1400" dirty="0">
                <a:latin typeface="+mn-lt"/>
                <a:cs typeface="Arial" panose="020B0604020202020204" pitchFamily="34" charset="0"/>
              </a:rPr>
              <a:t>et la </a:t>
            </a:r>
            <a:r>
              <a:rPr lang="fr-FR" sz="1400" dirty="0" err="1">
                <a:latin typeface="+mn-lt"/>
                <a:cs typeface="Arial" panose="020B0604020202020204" pitchFamily="34" charset="0"/>
              </a:rPr>
              <a:t>démo-cratie</a:t>
            </a:r>
            <a:r>
              <a:rPr lang="fr-FR" sz="1400" dirty="0">
                <a:latin typeface="+mn-lt"/>
                <a:cs typeface="Arial" panose="020B0604020202020204" pitchFamily="34" charset="0"/>
              </a:rPr>
              <a:t>, sans jamais nous demander notre avis.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047677E-7FEF-BB32-FC7D-2F9DC8748285}"/>
              </a:ext>
            </a:extLst>
          </p:cNvPr>
          <p:cNvSpPr txBox="1">
            <a:spLocks/>
          </p:cNvSpPr>
          <p:nvPr/>
        </p:nvSpPr>
        <p:spPr>
          <a:xfrm>
            <a:off x="718418" y="6191052"/>
            <a:ext cx="9255304" cy="639950"/>
          </a:xfrm>
          <a:prstGeom prst="roundRect">
            <a:avLst/>
          </a:prstGeom>
          <a:solidFill>
            <a:srgbClr val="F0FCE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rgbClr val="213315"/>
                </a:solidFill>
              </a:rPr>
              <a:t>Les solutions ? </a:t>
            </a: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fr-FR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1800" dirty="0">
                <a:solidFill>
                  <a:srgbClr val="2A421A"/>
                </a:solidFill>
              </a:rPr>
              <a:t>devenons </a:t>
            </a:r>
            <a:r>
              <a:rPr lang="fr-FR" sz="1800" b="1" dirty="0">
                <a:solidFill>
                  <a:srgbClr val="2A421A"/>
                </a:solidFill>
              </a:rPr>
              <a:t>notre propre banque </a:t>
            </a:r>
            <a:r>
              <a:rPr lang="fr-FR" sz="1800" dirty="0">
                <a:solidFill>
                  <a:srgbClr val="2A421A"/>
                </a:solidFill>
              </a:rPr>
              <a:t>(Bitcoin/</a:t>
            </a:r>
            <a:r>
              <a:rPr lang="fr-FR" sz="1800" dirty="0" err="1">
                <a:solidFill>
                  <a:srgbClr val="2A421A"/>
                </a:solidFill>
              </a:rPr>
              <a:t>Monero</a:t>
            </a:r>
            <a:r>
              <a:rPr lang="fr-FR" sz="1800" dirty="0">
                <a:solidFill>
                  <a:srgbClr val="2A421A"/>
                </a:solidFill>
              </a:rPr>
              <a:t>) en 1h, et devenons</a:t>
            </a:r>
            <a:br>
              <a:rPr lang="fr-FR" sz="1800" dirty="0">
                <a:solidFill>
                  <a:srgbClr val="2A421A"/>
                </a:solidFill>
              </a:rPr>
            </a:br>
            <a:r>
              <a:rPr lang="fr-FR" sz="1800" dirty="0">
                <a:solidFill>
                  <a:srgbClr val="2A421A"/>
                </a:solidFill>
              </a:rPr>
              <a:t> le plus résilient possible en </a:t>
            </a:r>
            <a:r>
              <a:rPr lang="fr-FR" sz="1800" b="1" dirty="0">
                <a:solidFill>
                  <a:srgbClr val="2A421A"/>
                </a:solidFill>
              </a:rPr>
              <a:t>nourriture/élec </a:t>
            </a:r>
            <a:r>
              <a:rPr lang="fr-FR" sz="1800" dirty="0">
                <a:solidFill>
                  <a:srgbClr val="2A421A"/>
                </a:solidFill>
              </a:rPr>
              <a:t>: chez nous ou en petits groupes locaux. </a:t>
            </a:r>
            <a:r>
              <a:rPr lang="fr-FR" sz="1800" b="1" dirty="0">
                <a:solidFill>
                  <a:srgbClr val="2A421A"/>
                </a:solidFill>
              </a:rPr>
              <a:t>#OnSort !</a:t>
            </a:r>
            <a:endParaRPr lang="en-US" sz="1800" b="1" dirty="0">
              <a:solidFill>
                <a:srgbClr val="2A421A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94FA8B5-A984-C64A-C140-04C89D4C3B02}"/>
              </a:ext>
            </a:extLst>
          </p:cNvPr>
          <p:cNvSpPr txBox="1">
            <a:spLocks/>
          </p:cNvSpPr>
          <p:nvPr/>
        </p:nvSpPr>
        <p:spPr>
          <a:xfrm rot="16200000">
            <a:off x="38242" y="3893708"/>
            <a:ext cx="1170042" cy="458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/>
              <a:t>Contrôle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662A4C2-F2EA-976F-6E38-7F40BC21BED1}"/>
              </a:ext>
            </a:extLst>
          </p:cNvPr>
          <p:cNvSpPr txBox="1">
            <a:spLocks/>
          </p:cNvSpPr>
          <p:nvPr/>
        </p:nvSpPr>
        <p:spPr>
          <a:xfrm>
            <a:off x="4352288" y="4029175"/>
            <a:ext cx="2605388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Tes voyages et loisirs  </a:t>
            </a:r>
            <a:br>
              <a:rPr lang="fr-FR" sz="1400" dirty="0"/>
            </a:br>
            <a:r>
              <a:rPr lang="fr-FR" sz="1400" dirty="0"/>
              <a:t>+ ton droit de circuler en voiture </a:t>
            </a:r>
            <a:br>
              <a:rPr lang="fr-FR" sz="1400" dirty="0"/>
            </a:br>
            <a:r>
              <a:rPr lang="fr-FR" sz="1400" dirty="0"/>
              <a:t>+ ton accès à la nourriture etc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130FA30-659E-4011-B87E-A4389EDE0AF5}"/>
              </a:ext>
            </a:extLst>
          </p:cNvPr>
          <p:cNvSpPr txBox="1">
            <a:spLocks/>
          </p:cNvSpPr>
          <p:nvPr/>
        </p:nvSpPr>
        <p:spPr>
          <a:xfrm>
            <a:off x="7038344" y="1856484"/>
            <a:ext cx="2371496" cy="511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DE3B6B5-0297-762D-9F8B-20D6192BFFE5}"/>
              </a:ext>
            </a:extLst>
          </p:cNvPr>
          <p:cNvSpPr txBox="1">
            <a:spLocks/>
          </p:cNvSpPr>
          <p:nvPr/>
        </p:nvSpPr>
        <p:spPr>
          <a:xfrm>
            <a:off x="7316565" y="3160512"/>
            <a:ext cx="2026549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Fin 2023 en France (phase 3) </a:t>
            </a:r>
            <a:r>
              <a:rPr lang="fr-FR" sz="1400" b="1" dirty="0"/>
              <a:t>⚠️ </a:t>
            </a:r>
            <a:endParaRPr lang="en-US" sz="1600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6E4A965-FC6B-DB64-EFBB-22E5EF2C8C4D}"/>
              </a:ext>
            </a:extLst>
          </p:cNvPr>
          <p:cNvSpPr txBox="1">
            <a:spLocks/>
          </p:cNvSpPr>
          <p:nvPr/>
        </p:nvSpPr>
        <p:spPr>
          <a:xfrm>
            <a:off x="4310319" y="3378201"/>
            <a:ext cx="2358247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Scannent le CO2 dépensé sur ton c. bancaire</a:t>
            </a:r>
            <a:endParaRPr lang="en-US" sz="1600" b="1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5A48812-6104-7AA0-A889-81B889F24E9B}"/>
              </a:ext>
            </a:extLst>
          </p:cNvPr>
          <p:cNvSpPr txBox="1">
            <a:spLocks/>
          </p:cNvSpPr>
          <p:nvPr/>
        </p:nvSpPr>
        <p:spPr>
          <a:xfrm>
            <a:off x="1623445" y="3883139"/>
            <a:ext cx="1783395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Tes voyages et loisirs</a:t>
            </a:r>
            <a:br>
              <a:rPr lang="fr-FR" sz="1400" dirty="0"/>
            </a:br>
            <a:r>
              <a:rPr lang="fr-FR" sz="1400" dirty="0"/>
              <a:t>+ ton droit de circuler</a:t>
            </a:r>
            <a:br>
              <a:rPr lang="fr-FR" sz="1400" dirty="0"/>
            </a:br>
            <a:r>
              <a:rPr lang="fr-FR" sz="1400" dirty="0"/>
              <a:t>+ évent. ton emploi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CB2C8BC8-9D24-05DD-E31F-4D6756E2170C}"/>
              </a:ext>
            </a:extLst>
          </p:cNvPr>
          <p:cNvSpPr txBox="1">
            <a:spLocks/>
          </p:cNvSpPr>
          <p:nvPr/>
        </p:nvSpPr>
        <p:spPr>
          <a:xfrm rot="16200000">
            <a:off x="-137210" y="2627890"/>
            <a:ext cx="1344548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/>
              <a:t>Outils technique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EACBE81-AE12-DFC3-502C-B7C04B4BB624}"/>
              </a:ext>
            </a:extLst>
          </p:cNvPr>
          <p:cNvSpPr txBox="1">
            <a:spLocks/>
          </p:cNvSpPr>
          <p:nvPr/>
        </p:nvSpPr>
        <p:spPr>
          <a:xfrm rot="16200000">
            <a:off x="-102315" y="1246095"/>
            <a:ext cx="1344548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/>
              <a:t>Evènement stressant</a:t>
            </a: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7462DACB-7543-E740-260F-E71CD541C8D3}"/>
              </a:ext>
            </a:extLst>
          </p:cNvPr>
          <p:cNvSpPr/>
          <p:nvPr/>
        </p:nvSpPr>
        <p:spPr>
          <a:xfrm>
            <a:off x="5229610" y="2366105"/>
            <a:ext cx="284123" cy="189404"/>
          </a:xfrm>
          <a:prstGeom prst="downArrow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A0027B0D-4093-E883-8F3B-B59005B1CDC7}"/>
              </a:ext>
            </a:extLst>
          </p:cNvPr>
          <p:cNvSpPr txBox="1">
            <a:spLocks/>
          </p:cNvSpPr>
          <p:nvPr/>
        </p:nvSpPr>
        <p:spPr>
          <a:xfrm rot="16200000">
            <a:off x="28018" y="5228896"/>
            <a:ext cx="1246742" cy="458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>
                <a:solidFill>
                  <a:srgbClr val="C00000"/>
                </a:solidFill>
              </a:rPr>
              <a:t>A l'arrivée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3C93AA7-83CD-B63F-8420-DC4105F42C2F}"/>
              </a:ext>
            </a:extLst>
          </p:cNvPr>
          <p:cNvSpPr txBox="1"/>
          <p:nvPr/>
        </p:nvSpPr>
        <p:spPr>
          <a:xfrm>
            <a:off x="9916255" y="5924038"/>
            <a:ext cx="23260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"Non mais moi ça ne me dérange pas" </a:t>
            </a:r>
            <a:b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Connais-tu le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PCChinois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?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" name="Forme 14">
            <a:extLst>
              <a:ext uri="{FF2B5EF4-FFF2-40B4-BE49-F238E27FC236}">
                <a16:creationId xmlns:a16="http://schemas.microsoft.com/office/drawing/2014/main" id="{CE5F795E-6FC3-016C-4ACA-E45EC94123D1}"/>
              </a:ext>
            </a:extLst>
          </p:cNvPr>
          <p:cNvSpPr/>
          <p:nvPr/>
        </p:nvSpPr>
        <p:spPr>
          <a:xfrm rot="20709425" flipV="1">
            <a:off x="1804480" y="3393839"/>
            <a:ext cx="7980075" cy="2749716"/>
          </a:xfrm>
          <a:prstGeom prst="swooshArrow">
            <a:avLst>
              <a:gd name="adj1" fmla="val 16016"/>
              <a:gd name="adj2" fmla="val 26242"/>
            </a:avLst>
          </a:prstGeom>
          <a:gradFill>
            <a:gsLst>
              <a:gs pos="100000">
                <a:schemeClr val="tx2">
                  <a:alpha val="53000"/>
                </a:schemeClr>
              </a:gs>
              <a:gs pos="86000">
                <a:srgbClr val="EE4A00">
                  <a:alpha val="73000"/>
                </a:srgbClr>
              </a:gs>
              <a:gs pos="0">
                <a:srgbClr val="FFFF00">
                  <a:alpha val="69000"/>
                </a:srgbClr>
              </a:gs>
              <a:gs pos="49000">
                <a:srgbClr val="FFC000">
                  <a:alpha val="42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BCD1E97-B6F0-5FBC-3D19-EF5E6630963D}"/>
              </a:ext>
            </a:extLst>
          </p:cNvPr>
          <p:cNvSpPr txBox="1"/>
          <p:nvPr/>
        </p:nvSpPr>
        <p:spPr>
          <a:xfrm>
            <a:off x="10147528" y="256987"/>
            <a:ext cx="17182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3600" i="1" dirty="0">
                <a:latin typeface="Palace Script MT" panose="030303020206070C0B05" pitchFamily="66" charset="0"/>
              </a:rPr>
              <a:t>"Il ne faut pas avoir peur"</a:t>
            </a:r>
            <a:endParaRPr lang="en-US" sz="1600" i="1" dirty="0"/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BD0914E0-E8A7-C726-18EC-631409F7BD3D}"/>
              </a:ext>
            </a:extLst>
          </p:cNvPr>
          <p:cNvSpPr txBox="1">
            <a:spLocks/>
          </p:cNvSpPr>
          <p:nvPr/>
        </p:nvSpPr>
        <p:spPr>
          <a:xfrm rot="16200000">
            <a:off x="-1336373" y="5387161"/>
            <a:ext cx="3079222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@SortieDeBanque – 08/22 – </a:t>
            </a:r>
            <a:r>
              <a:rPr lang="fr-FR" sz="1200" b="1" dirty="0">
                <a:solidFill>
                  <a:schemeClr val="bg1">
                    <a:lumMod val="75000"/>
                  </a:schemeClr>
                </a:solidFill>
              </a:rPr>
              <a:t>v1.0</a:t>
            </a:r>
            <a:endParaRPr 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A8DB00F-5EEF-6B2E-B459-79614C4EEED3}"/>
              </a:ext>
            </a:extLst>
          </p:cNvPr>
          <p:cNvSpPr txBox="1"/>
          <p:nvPr/>
        </p:nvSpPr>
        <p:spPr>
          <a:xfrm>
            <a:off x="6833045" y="1789766"/>
            <a:ext cx="2873292" cy="578882"/>
          </a:xfrm>
          <a:prstGeom prst="roundRect">
            <a:avLst/>
          </a:prstGeom>
          <a:solidFill>
            <a:srgbClr val="FFFFFF">
              <a:alpha val="87843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>
                <a:solidFill>
                  <a:prstClr val="black"/>
                </a:solidFill>
                <a:latin typeface="Calibri" panose="020F0502020204030204"/>
              </a:rPr>
              <a:t>La p. à billets est une drogue infinie. Nous asphyxie tous lentement</a:t>
            </a:r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7CFF3A1A-280D-BB7A-3F78-25A4E8D7C5C3}"/>
              </a:ext>
            </a:extLst>
          </p:cNvPr>
          <p:cNvSpPr/>
          <p:nvPr/>
        </p:nvSpPr>
        <p:spPr>
          <a:xfrm>
            <a:off x="7176488" y="3123318"/>
            <a:ext cx="216000" cy="1584751"/>
          </a:xfrm>
          <a:prstGeom prst="down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E79006C8-8C94-01ED-3228-7DD1C52A6ADB}"/>
              </a:ext>
            </a:extLst>
          </p:cNvPr>
          <p:cNvSpPr/>
          <p:nvPr/>
        </p:nvSpPr>
        <p:spPr>
          <a:xfrm>
            <a:off x="8189704" y="2368142"/>
            <a:ext cx="292903" cy="238015"/>
          </a:xfrm>
          <a:prstGeom prst="down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42EA8CF-B12F-CAAB-F9B5-589CBD221A7E}"/>
              </a:ext>
            </a:extLst>
          </p:cNvPr>
          <p:cNvSpPr txBox="1">
            <a:spLocks/>
          </p:cNvSpPr>
          <p:nvPr/>
        </p:nvSpPr>
        <p:spPr>
          <a:xfrm>
            <a:off x="9758269" y="2006121"/>
            <a:ext cx="2346626" cy="65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/>
              <a:t>Vote UE à l'unanimité</a:t>
            </a:r>
            <a:br>
              <a:rPr lang="fr-FR" sz="1600" dirty="0"/>
            </a:br>
            <a:r>
              <a:rPr lang="fr-FR" sz="1600" dirty="0">
                <a:sym typeface="Wingdings" panose="05000000000000000000" pitchFamily="2" charset="2"/>
              </a:rPr>
              <a:t> vote UE à majorité</a:t>
            </a:r>
            <a:r>
              <a:rPr lang="fr-FR" sz="1400" dirty="0">
                <a:sym typeface="Wingdings" panose="05000000000000000000" pitchFamily="2" charset="2"/>
              </a:rPr>
              <a:t>⚠️</a:t>
            </a:r>
            <a:endParaRPr lang="fr-FR" sz="160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4B27A3-9C1B-C3B2-B4B5-F3571E0D6687}"/>
              </a:ext>
            </a:extLst>
          </p:cNvPr>
          <p:cNvSpPr txBox="1">
            <a:spLocks/>
          </p:cNvSpPr>
          <p:nvPr/>
        </p:nvSpPr>
        <p:spPr>
          <a:xfrm>
            <a:off x="9713375" y="3573814"/>
            <a:ext cx="2485662" cy="1973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WEF,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élu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contrôle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450M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p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autoritarisme</a:t>
            </a: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fr-FR" sz="18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latin typeface="+mn-lt"/>
              </a:rPr>
              <a:t>Bloc fédéral</a:t>
            </a:r>
            <a:r>
              <a:rPr lang="fr-FR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fr-FR" sz="18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fr-FR" sz="1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.</a:t>
            </a:r>
            <a:br>
              <a:rPr lang="fr-FR" sz="2000" dirty="0">
                <a:solidFill>
                  <a:srgbClr val="C00000"/>
                </a:solidFill>
                <a:latin typeface="+mn-lt"/>
              </a:rPr>
            </a:br>
            <a:r>
              <a:rPr lang="fr-FR" sz="2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latin typeface="+mn-lt"/>
              </a:rPr>
              <a:t>techno-communiste </a:t>
            </a:r>
            <a:r>
              <a:rPr lang="fr-FR" sz="2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lt"/>
              </a:rPr>
              <a:t>.</a:t>
            </a:r>
            <a:endParaRPr lang="fr-FR" sz="1200" b="1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lt"/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9EC83ADF-CA3F-6094-F68D-6CCE2E010F30}"/>
              </a:ext>
            </a:extLst>
          </p:cNvPr>
          <p:cNvSpPr txBox="1">
            <a:spLocks/>
          </p:cNvSpPr>
          <p:nvPr/>
        </p:nvSpPr>
        <p:spPr>
          <a:xfrm>
            <a:off x="9758269" y="1465264"/>
            <a:ext cx="2450491" cy="58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300" i="1" dirty="0">
                <a:solidFill>
                  <a:schemeClr val="bg1">
                    <a:lumMod val="50000"/>
                  </a:schemeClr>
                </a:solidFill>
              </a:rPr>
              <a:t>"Nous devons prendre des mesures + fortes et + rapides"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62CF9FF-DFA6-1DA7-1148-21D2B6A32266}"/>
              </a:ext>
            </a:extLst>
          </p:cNvPr>
          <p:cNvSpPr txBox="1">
            <a:spLocks/>
          </p:cNvSpPr>
          <p:nvPr/>
        </p:nvSpPr>
        <p:spPr>
          <a:xfrm>
            <a:off x="2514210" y="5372523"/>
            <a:ext cx="5999047" cy="801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1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= Crédit Social = soumission totale '1984'</a:t>
            </a:r>
            <a:br>
              <a:rPr lang="fr-FR" sz="14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Ex : 10 doses prévues forcées; fini la voiture à + de 20km ou ton chauffage cet hiver; ta CB est bloquée si tu récidives, etc.  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C613728-6790-6CA2-0AB6-2E28C53227D2}"/>
              </a:ext>
            </a:extLst>
          </p:cNvPr>
          <p:cNvSpPr txBox="1"/>
          <p:nvPr/>
        </p:nvSpPr>
        <p:spPr>
          <a:xfrm>
            <a:off x="1279180" y="4834865"/>
            <a:ext cx="8161052" cy="559891"/>
          </a:xfrm>
          <a:prstGeom prst="parallelogram">
            <a:avLst>
              <a:gd name="adj" fmla="val 8870"/>
            </a:avLst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rgbClr val="C00000"/>
                </a:solidFill>
              </a:rPr>
              <a:t>Pass</a:t>
            </a:r>
            <a:r>
              <a:rPr lang="fr-FR" sz="2400" b="1" dirty="0">
                <a:solidFill>
                  <a:srgbClr val="C00000"/>
                </a:solidFill>
              </a:rPr>
              <a:t> QR 'citoyen'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51AB4D3-A7D9-765A-C36A-1D1BC8AB099E}"/>
              </a:ext>
            </a:extLst>
          </p:cNvPr>
          <p:cNvSpPr txBox="1"/>
          <p:nvPr/>
        </p:nvSpPr>
        <p:spPr>
          <a:xfrm>
            <a:off x="1420725" y="2710700"/>
            <a:ext cx="2190384" cy="514231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200" b="1" dirty="0" err="1"/>
              <a:t>Pass</a:t>
            </a:r>
            <a:r>
              <a:rPr lang="fr-FR" sz="2200" b="1" dirty="0"/>
              <a:t> 'Sanitaire'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F261FE-EB0B-8AC3-B151-CD97122450DB}"/>
              </a:ext>
            </a:extLst>
          </p:cNvPr>
          <p:cNvSpPr txBox="1"/>
          <p:nvPr/>
        </p:nvSpPr>
        <p:spPr>
          <a:xfrm>
            <a:off x="4220471" y="2583063"/>
            <a:ext cx="2231407" cy="808077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/>
              <a:t>Pass</a:t>
            </a:r>
            <a:r>
              <a:rPr lang="fr-FR" sz="2000" b="1" dirty="0"/>
              <a:t> 'Carbone'</a:t>
            </a:r>
            <a:br>
              <a:rPr lang="fr-FR" sz="2000" b="1" dirty="0"/>
            </a:br>
            <a:r>
              <a:rPr lang="fr-FR" b="1" dirty="0"/>
              <a:t>+ rationnement</a:t>
            </a:r>
            <a:endParaRPr lang="fr-FR" sz="2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2EC6F9D-B4BF-73D6-7D30-A6988B83CDD3}"/>
              </a:ext>
            </a:extLst>
          </p:cNvPr>
          <p:cNvSpPr txBox="1"/>
          <p:nvPr/>
        </p:nvSpPr>
        <p:spPr>
          <a:xfrm>
            <a:off x="1340672" y="1809051"/>
            <a:ext cx="2311111" cy="578882"/>
          </a:xfrm>
          <a:prstGeom prst="roundRect">
            <a:avLst/>
          </a:prstGeom>
          <a:solidFill>
            <a:srgbClr val="FFFFFF">
              <a:alpha val="76078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0,1% de mortalité, mais bourrage TV et médias, choc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3E18F4-DE8D-BE2C-51B0-64345F72BBA0}"/>
              </a:ext>
            </a:extLst>
          </p:cNvPr>
          <p:cNvSpPr txBox="1"/>
          <p:nvPr/>
        </p:nvSpPr>
        <p:spPr>
          <a:xfrm>
            <a:off x="7208825" y="2692115"/>
            <a:ext cx="2231407" cy="514231"/>
          </a:xfrm>
          <a:prstGeom prst="snip2DiagRect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200" b="1" dirty="0"/>
              <a:t>e-Euro – CBDC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B91A4BBC-EE28-5FDF-895D-7C3BCC038C5E}"/>
              </a:ext>
            </a:extLst>
          </p:cNvPr>
          <p:cNvSpPr/>
          <p:nvPr/>
        </p:nvSpPr>
        <p:spPr>
          <a:xfrm>
            <a:off x="2338564" y="2389193"/>
            <a:ext cx="284124" cy="230881"/>
          </a:xfrm>
          <a:prstGeom prst="downArrow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AB4BBB-F470-9026-D9B0-7DB14ADE98A9}"/>
              </a:ext>
            </a:extLst>
          </p:cNvPr>
          <p:cNvSpPr txBox="1"/>
          <p:nvPr/>
        </p:nvSpPr>
        <p:spPr>
          <a:xfrm>
            <a:off x="1368080" y="1108689"/>
            <a:ext cx="2231407" cy="715089"/>
          </a:xfrm>
          <a:prstGeom prst="roundRect">
            <a:avLst/>
          </a:prstGeom>
          <a:solidFill>
            <a:srgbClr val="FFFFFF">
              <a:alpha val="76078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Fuite de virus d'un labo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03F283-2E98-04CF-69C3-889F25B98D15}"/>
              </a:ext>
            </a:extLst>
          </p:cNvPr>
          <p:cNvSpPr txBox="1"/>
          <p:nvPr/>
        </p:nvSpPr>
        <p:spPr>
          <a:xfrm>
            <a:off x="4181048" y="1131993"/>
            <a:ext cx="2231407" cy="646986"/>
          </a:xfrm>
          <a:prstGeom prst="roundRect">
            <a:avLst/>
          </a:prstGeom>
          <a:solidFill>
            <a:srgbClr val="FFFFFF">
              <a:alpha val="76078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Prix élec x10 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+ pénurie alim.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67AFD90-4F5A-69B7-E5C3-96A531D75D01}"/>
              </a:ext>
            </a:extLst>
          </p:cNvPr>
          <p:cNvSpPr txBox="1"/>
          <p:nvPr/>
        </p:nvSpPr>
        <p:spPr>
          <a:xfrm>
            <a:off x="7233936" y="1094772"/>
            <a:ext cx="2091917" cy="715089"/>
          </a:xfrm>
          <a:prstGeom prst="roundRect">
            <a:avLst/>
          </a:prstGeom>
          <a:solidFill>
            <a:srgbClr val="FFFFFF">
              <a:alpha val="87059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Hyper-inflation + Krach mondial</a:t>
            </a:r>
          </a:p>
        </p:txBody>
      </p:sp>
      <p:sp>
        <p:nvSpPr>
          <p:cNvPr id="47" name="Flèche : double flèche horizontale 46">
            <a:extLst>
              <a:ext uri="{FF2B5EF4-FFF2-40B4-BE49-F238E27FC236}">
                <a16:creationId xmlns:a16="http://schemas.microsoft.com/office/drawing/2014/main" id="{6275B5B1-0B95-2C45-9E28-6AF5316C9E8F}"/>
              </a:ext>
            </a:extLst>
          </p:cNvPr>
          <p:cNvSpPr/>
          <p:nvPr/>
        </p:nvSpPr>
        <p:spPr>
          <a:xfrm rot="10800000">
            <a:off x="6574478" y="2854409"/>
            <a:ext cx="530559" cy="226811"/>
          </a:xfrm>
          <a:prstGeom prst="leftRightArrow">
            <a:avLst>
              <a:gd name="adj1" fmla="val 59204"/>
              <a:gd name="adj2" fmla="val 40934"/>
            </a:avLst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7C6C94-BB9A-F979-7297-B78CD79EB2CF}"/>
              </a:ext>
            </a:extLst>
          </p:cNvPr>
          <p:cNvSpPr txBox="1"/>
          <p:nvPr/>
        </p:nvSpPr>
        <p:spPr>
          <a:xfrm>
            <a:off x="9951144" y="2666535"/>
            <a:ext cx="2005614" cy="866180"/>
          </a:xfrm>
          <a:prstGeom prst="snip2DiagRect">
            <a:avLst>
              <a:gd name="adj1" fmla="val 0"/>
              <a:gd name="adj2" fmla="val 11396"/>
            </a:avLst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Dystopie finale : l'</a:t>
            </a:r>
            <a:r>
              <a:rPr lang="fr-FR" sz="2400" b="1" dirty="0">
                <a:solidFill>
                  <a:schemeClr val="bg1"/>
                </a:solidFill>
              </a:rPr>
              <a:t>UE-PCC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Croix 29">
            <a:extLst>
              <a:ext uri="{FF2B5EF4-FFF2-40B4-BE49-F238E27FC236}">
                <a16:creationId xmlns:a16="http://schemas.microsoft.com/office/drawing/2014/main" id="{73724A05-9F3E-D3D3-31AC-6098AA9AA3B5}"/>
              </a:ext>
            </a:extLst>
          </p:cNvPr>
          <p:cNvSpPr/>
          <p:nvPr/>
        </p:nvSpPr>
        <p:spPr>
          <a:xfrm>
            <a:off x="3782709" y="2864534"/>
            <a:ext cx="288000" cy="288000"/>
          </a:xfrm>
          <a:prstGeom prst="plus">
            <a:avLst>
              <a:gd name="adj" fmla="val 38735"/>
            </a:avLst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5019E6BD-6367-D47C-20B6-58BA07C53166}"/>
              </a:ext>
            </a:extLst>
          </p:cNvPr>
          <p:cNvSpPr txBox="1">
            <a:spLocks/>
          </p:cNvSpPr>
          <p:nvPr/>
        </p:nvSpPr>
        <p:spPr>
          <a:xfrm>
            <a:off x="1524513" y="3220381"/>
            <a:ext cx="2092328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Discrimination sur critère médical</a:t>
            </a:r>
            <a:endParaRPr lang="en-US" sz="1600" b="1" dirty="0"/>
          </a:p>
        </p:txBody>
      </p:sp>
      <p:sp>
        <p:nvSpPr>
          <p:cNvPr id="49" name="Titre 1">
            <a:extLst>
              <a:ext uri="{FF2B5EF4-FFF2-40B4-BE49-F238E27FC236}">
                <a16:creationId xmlns:a16="http://schemas.microsoft.com/office/drawing/2014/main" id="{80D8E780-525B-466C-6118-E358D58B3A1C}"/>
              </a:ext>
            </a:extLst>
          </p:cNvPr>
          <p:cNvSpPr txBox="1">
            <a:spLocks/>
          </p:cNvSpPr>
          <p:nvPr/>
        </p:nvSpPr>
        <p:spPr>
          <a:xfrm>
            <a:off x="7423167" y="3805044"/>
            <a:ext cx="1948384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L'Etat valide ou non chaque paiement que tu fais. </a:t>
            </a:r>
            <a:r>
              <a:rPr lang="fr-FR" sz="1600" b="1" dirty="0"/>
              <a:t>Si </a:t>
            </a:r>
            <a:r>
              <a:rPr lang="fr-FR" sz="1600" b="1" dirty="0" err="1"/>
              <a:t>Pass</a:t>
            </a:r>
            <a:r>
              <a:rPr lang="fr-FR" sz="1600" b="1" dirty="0"/>
              <a:t> invalide</a:t>
            </a:r>
            <a:r>
              <a:rPr lang="fr-FR" sz="1600" dirty="0"/>
              <a:t>, </a:t>
            </a:r>
            <a:r>
              <a:rPr lang="fr-FR" sz="1600" b="1" dirty="0"/>
              <a:t>CB bloquée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95354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uman Svg Png Icon Free Download (#553685) - OnlineWebFonts.COM">
            <a:extLst>
              <a:ext uri="{FF2B5EF4-FFF2-40B4-BE49-F238E27FC236}">
                <a16:creationId xmlns:a16="http://schemas.microsoft.com/office/drawing/2014/main" id="{732FF073-89D1-EE3D-B2C1-78066CD4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73" y="2641441"/>
            <a:ext cx="791032" cy="16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9B93B9-9285-69EB-4E26-CACF15E70AB8}"/>
              </a:ext>
            </a:extLst>
          </p:cNvPr>
          <p:cNvSpPr/>
          <p:nvPr/>
        </p:nvSpPr>
        <p:spPr>
          <a:xfrm>
            <a:off x="2544936" y="831645"/>
            <a:ext cx="1620207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BCE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F47EE45-D97F-78C0-C3D4-250467B41417}"/>
              </a:ext>
            </a:extLst>
          </p:cNvPr>
          <p:cNvSpPr/>
          <p:nvPr/>
        </p:nvSpPr>
        <p:spPr>
          <a:xfrm>
            <a:off x="873298" y="2167247"/>
            <a:ext cx="1820733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Banque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AC93BCE-EB44-B069-B762-DE95D3EE0C68}"/>
              </a:ext>
            </a:extLst>
          </p:cNvPr>
          <p:cNvSpPr/>
          <p:nvPr/>
        </p:nvSpPr>
        <p:spPr>
          <a:xfrm>
            <a:off x="873298" y="2750651"/>
            <a:ext cx="1820733" cy="65984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 courant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épargne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507AB7-D96D-B80B-0F04-1373C91A1242}"/>
              </a:ext>
            </a:extLst>
          </p:cNvPr>
          <p:cNvSpPr/>
          <p:nvPr/>
        </p:nvSpPr>
        <p:spPr>
          <a:xfrm>
            <a:off x="873298" y="3420181"/>
            <a:ext cx="1820733" cy="65984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DETTE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emprunts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DF0C40-2034-9C00-AAC3-485DDF479897}"/>
              </a:ext>
            </a:extLst>
          </p:cNvPr>
          <p:cNvSpPr/>
          <p:nvPr/>
        </p:nvSpPr>
        <p:spPr>
          <a:xfrm>
            <a:off x="2532236" y="1427749"/>
            <a:ext cx="1620207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CBDC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6B0DC7F-4A61-5B30-C268-EECE285C8D51}"/>
              </a:ext>
            </a:extLst>
          </p:cNvPr>
          <p:cNvCxnSpPr>
            <a:cxnSpLocks/>
          </p:cNvCxnSpPr>
          <p:nvPr/>
        </p:nvCxnSpPr>
        <p:spPr>
          <a:xfrm>
            <a:off x="4279805" y="2017358"/>
            <a:ext cx="857233" cy="4843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7EFA20-EC20-8E64-7938-6AC80DF2841A}"/>
              </a:ext>
            </a:extLst>
          </p:cNvPr>
          <p:cNvCxnSpPr>
            <a:cxnSpLocks/>
          </p:cNvCxnSpPr>
          <p:nvPr/>
        </p:nvCxnSpPr>
        <p:spPr>
          <a:xfrm>
            <a:off x="2820716" y="3520184"/>
            <a:ext cx="22280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090AF8B-B3CD-B56B-D669-215B7CC80CB3}"/>
              </a:ext>
            </a:extLst>
          </p:cNvPr>
          <p:cNvSpPr/>
          <p:nvPr/>
        </p:nvSpPr>
        <p:spPr>
          <a:xfrm>
            <a:off x="7156979" y="1374494"/>
            <a:ext cx="2133777" cy="583736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ID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Identité numérique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D0577481-D256-D3E4-2C8C-091D9DD16F0F}"/>
              </a:ext>
            </a:extLst>
          </p:cNvPr>
          <p:cNvCxnSpPr>
            <a:cxnSpLocks/>
            <a:stCxn id="9" idx="1"/>
            <a:endCxn id="5" idx="0"/>
          </p:cNvCxnSpPr>
          <p:nvPr/>
        </p:nvCxnSpPr>
        <p:spPr>
          <a:xfrm rot="10800000" flipV="1">
            <a:off x="1783666" y="1719617"/>
            <a:ext cx="748571" cy="447630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488F40D-38B5-B513-AA20-1943F9BAD156}"/>
              </a:ext>
            </a:extLst>
          </p:cNvPr>
          <p:cNvSpPr/>
          <p:nvPr/>
        </p:nvSpPr>
        <p:spPr>
          <a:xfrm>
            <a:off x="7858514" y="2363110"/>
            <a:ext cx="2403086" cy="583736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"France </a:t>
            </a:r>
            <a:r>
              <a:rPr lang="fr-F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7D0ADB3-0998-C639-7B8F-AA719B4D2BB5}"/>
              </a:ext>
            </a:extLst>
          </p:cNvPr>
          <p:cNvSpPr/>
          <p:nvPr/>
        </p:nvSpPr>
        <p:spPr>
          <a:xfrm>
            <a:off x="7858514" y="2947199"/>
            <a:ext cx="2403086" cy="583736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 transports (Navigo..)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B1E7D05-E932-679D-CC4F-D8F9222175F2}"/>
              </a:ext>
            </a:extLst>
          </p:cNvPr>
          <p:cNvSpPr/>
          <p:nvPr/>
        </p:nvSpPr>
        <p:spPr>
          <a:xfrm>
            <a:off x="7858514" y="3527827"/>
            <a:ext cx="2403086" cy="38607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Voiture tracée GPS,...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5A430C8-646A-1CE3-9B7B-E4635F02820C}"/>
              </a:ext>
            </a:extLst>
          </p:cNvPr>
          <p:cNvSpPr/>
          <p:nvPr/>
        </p:nvSpPr>
        <p:spPr>
          <a:xfrm>
            <a:off x="5824623" y="5821286"/>
            <a:ext cx="3243177" cy="88023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Dépossession pour cause de DPE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escrologique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alors que loi rénovation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non-votée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BE12FF1-4F38-68F0-8757-674F2E8D09A7}"/>
              </a:ext>
            </a:extLst>
          </p:cNvPr>
          <p:cNvSpPr/>
          <p:nvPr/>
        </p:nvSpPr>
        <p:spPr>
          <a:xfrm>
            <a:off x="5824624" y="4808151"/>
            <a:ext cx="3243176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 du logement 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(taux &lt;0)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4FAA6D3-7258-2815-078A-090C907B58AC}"/>
              </a:ext>
            </a:extLst>
          </p:cNvPr>
          <p:cNvSpPr/>
          <p:nvPr/>
        </p:nvSpPr>
        <p:spPr>
          <a:xfrm>
            <a:off x="5824623" y="5323296"/>
            <a:ext cx="3243177" cy="4996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Compteurs connectés de traçage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300F3B1-CFC3-F7F5-8085-25FB37132977}"/>
              </a:ext>
            </a:extLst>
          </p:cNvPr>
          <p:cNvSpPr txBox="1"/>
          <p:nvPr/>
        </p:nvSpPr>
        <p:spPr>
          <a:xfrm>
            <a:off x="2807020" y="95588"/>
            <a:ext cx="64870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parfaits moutons</a:t>
            </a:r>
            <a:b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des humains (Milgram)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F4ABBC5-E107-20C1-9A94-D647C29EFE84}"/>
              </a:ext>
            </a:extLst>
          </p:cNvPr>
          <p:cNvSpPr/>
          <p:nvPr/>
        </p:nvSpPr>
        <p:spPr>
          <a:xfrm>
            <a:off x="4906311" y="876556"/>
            <a:ext cx="1827897" cy="501115"/>
          </a:xfrm>
          <a:prstGeom prst="round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 fédérale</a:t>
            </a:r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7E59224-1B76-E390-9586-C2537BC9561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772150" y="1889796"/>
            <a:ext cx="53109" cy="434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C11B48F-21CE-2D43-911E-9E57ADD92DD4}"/>
              </a:ext>
            </a:extLst>
          </p:cNvPr>
          <p:cNvSpPr/>
          <p:nvPr/>
        </p:nvSpPr>
        <p:spPr>
          <a:xfrm>
            <a:off x="4916309" y="1388681"/>
            <a:ext cx="1817899" cy="50111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Lois françaises surpassées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FB131B7B-1441-EB0F-98F0-043245711768}"/>
              </a:ext>
            </a:extLst>
          </p:cNvPr>
          <p:cNvSpPr/>
          <p:nvPr/>
        </p:nvSpPr>
        <p:spPr>
          <a:xfrm>
            <a:off x="3204982" y="4742949"/>
            <a:ext cx="2396375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Nourriture et santé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CE1A404-251B-4589-9532-C394F8FB5086}"/>
              </a:ext>
            </a:extLst>
          </p:cNvPr>
          <p:cNvSpPr/>
          <p:nvPr/>
        </p:nvSpPr>
        <p:spPr>
          <a:xfrm>
            <a:off x="3204983" y="5271043"/>
            <a:ext cx="2388681" cy="91068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"mouton ne meurt pas dans les 6 mois ? Ingrédient ok"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D3BC662-BCA3-D376-226B-3DA87A705408}"/>
              </a:ext>
            </a:extLst>
          </p:cNvPr>
          <p:cNvSpPr/>
          <p:nvPr/>
        </p:nvSpPr>
        <p:spPr>
          <a:xfrm>
            <a:off x="3204982" y="6202823"/>
            <a:ext cx="2368924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Insectes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CF51CDA-AFE7-7D5C-4144-4703D8D11841}"/>
              </a:ext>
            </a:extLst>
          </p:cNvPr>
          <p:cNvSpPr/>
          <p:nvPr/>
        </p:nvSpPr>
        <p:spPr>
          <a:xfrm>
            <a:off x="3560243" y="2689263"/>
            <a:ext cx="1272276" cy="78528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  <a:b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lié au mouton n°</a:t>
            </a: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335ED2F1-6121-CFE7-D976-D5C1382C0A86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8827032" y="1899387"/>
            <a:ext cx="696748" cy="230699"/>
          </a:xfrm>
          <a:prstGeom prst="bentConnector4">
            <a:avLst>
              <a:gd name="adj1" fmla="val 29055"/>
              <a:gd name="adj2" fmla="val 19909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A28A2D03-A2CB-7569-E8A2-F7B33A0AA995}"/>
              </a:ext>
            </a:extLst>
          </p:cNvPr>
          <p:cNvCxnSpPr>
            <a:cxnSpLocks/>
            <a:stCxn id="28" idx="1"/>
            <a:endCxn id="4" idx="3"/>
          </p:cNvCxnSpPr>
          <p:nvPr/>
        </p:nvCxnSpPr>
        <p:spPr>
          <a:xfrm rot="10800000">
            <a:off x="4165143" y="1123514"/>
            <a:ext cx="741168" cy="360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98BCAAA-F132-B55B-9BF4-213F2CA386AF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V="1">
            <a:off x="7355348" y="505974"/>
            <a:ext cx="247380" cy="1489660"/>
          </a:xfrm>
          <a:prstGeom prst="bent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arallélogramme 50">
            <a:extLst>
              <a:ext uri="{FF2B5EF4-FFF2-40B4-BE49-F238E27FC236}">
                <a16:creationId xmlns:a16="http://schemas.microsoft.com/office/drawing/2014/main" id="{37CA0C32-DB88-75B3-F91C-49E1C2389F8D}"/>
              </a:ext>
            </a:extLst>
          </p:cNvPr>
          <p:cNvSpPr/>
          <p:nvPr/>
        </p:nvSpPr>
        <p:spPr>
          <a:xfrm>
            <a:off x="9743259" y="4414915"/>
            <a:ext cx="2119240" cy="583736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Attentats sous faux-drapeaux</a:t>
            </a:r>
          </a:p>
        </p:txBody>
      </p: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3BC4395F-8098-5A3F-EBE6-784A9D6ECFF3}"/>
              </a:ext>
            </a:extLst>
          </p:cNvPr>
          <p:cNvSpPr/>
          <p:nvPr/>
        </p:nvSpPr>
        <p:spPr>
          <a:xfrm>
            <a:off x="9742560" y="5011072"/>
            <a:ext cx="2119240" cy="626587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Merdias et "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-check"</a:t>
            </a: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38AA78B4-B812-11BF-DE9D-B74FFDB610AD}"/>
              </a:ext>
            </a:extLst>
          </p:cNvPr>
          <p:cNvSpPr/>
          <p:nvPr/>
        </p:nvSpPr>
        <p:spPr>
          <a:xfrm>
            <a:off x="9742560" y="5650080"/>
            <a:ext cx="2119240" cy="583736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Mensonges politiques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CB22E3B-0FDB-9B6B-17B3-F6A056234AAE}"/>
              </a:ext>
            </a:extLst>
          </p:cNvPr>
          <p:cNvCxnSpPr>
            <a:cxnSpLocks/>
          </p:cNvCxnSpPr>
          <p:nvPr/>
        </p:nvCxnSpPr>
        <p:spPr>
          <a:xfrm flipH="1">
            <a:off x="6506335" y="3087778"/>
            <a:ext cx="1084740" cy="101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eur droit avec flèche 2048">
            <a:extLst>
              <a:ext uri="{FF2B5EF4-FFF2-40B4-BE49-F238E27FC236}">
                <a16:creationId xmlns:a16="http://schemas.microsoft.com/office/drawing/2014/main" id="{12EEC89A-311F-77F2-290F-76F941DC9D87}"/>
              </a:ext>
            </a:extLst>
          </p:cNvPr>
          <p:cNvCxnSpPr>
            <a:cxnSpLocks/>
          </p:cNvCxnSpPr>
          <p:nvPr/>
        </p:nvCxnSpPr>
        <p:spPr>
          <a:xfrm flipH="1" flipV="1">
            <a:off x="6462740" y="4025258"/>
            <a:ext cx="799667" cy="703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Connecteur droit avec flèche 2051">
            <a:extLst>
              <a:ext uri="{FF2B5EF4-FFF2-40B4-BE49-F238E27FC236}">
                <a16:creationId xmlns:a16="http://schemas.microsoft.com/office/drawing/2014/main" id="{FBF524F2-7045-AE2F-3A24-85EBD5244DB8}"/>
              </a:ext>
            </a:extLst>
          </p:cNvPr>
          <p:cNvCxnSpPr>
            <a:cxnSpLocks/>
          </p:cNvCxnSpPr>
          <p:nvPr/>
        </p:nvCxnSpPr>
        <p:spPr>
          <a:xfrm flipV="1">
            <a:off x="4563118" y="4004231"/>
            <a:ext cx="573920" cy="657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4" descr="Boulet Au Pied Vecteurs libres de droits et plus d'images vectorielles de Boulet au pied - iStock">
            <a:extLst>
              <a:ext uri="{FF2B5EF4-FFF2-40B4-BE49-F238E27FC236}">
                <a16:creationId xmlns:a16="http://schemas.microsoft.com/office/drawing/2014/main" id="{636B4590-991D-C2F6-2401-D5A68EEB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0" b="91690" l="9895" r="91158">
                        <a14:foregroundMark x1="90526" y1="70360" x2="91158" y2="88643"/>
                        <a14:foregroundMark x1="34526" y1="9972" x2="12421" y2="30471"/>
                        <a14:foregroundMark x1="69263" y1="91690" x2="84632" y2="88366"/>
                        <a14:foregroundMark x1="35789" y1="7202" x2="13474" y2="31579"/>
                        <a14:foregroundMark x1="10526" y1="15235" x2="10316" y2="30471"/>
                        <a14:foregroundMark x1="11158" y1="16620" x2="10316" y2="30471"/>
                        <a14:foregroundMark x1="12421" y1="15235" x2="10105" y2="31025"/>
                        <a14:foregroundMark x1="20211" y1="6648" x2="32211" y2="6094"/>
                        <a14:foregroundMark x1="24421" y1="15789" x2="27789" y2="6094"/>
                        <a14:foregroundMark x1="32000" y1="7202" x2="21895" y2="2770"/>
                        <a14:foregroundMark x1="33474" y1="8033" x2="30105" y2="3878"/>
                        <a14:backgroundMark x1="34105" y1="53463" x2="23579" y2="54848"/>
                        <a14:backgroundMark x1="32421" y1="53740" x2="15368" y2="51801"/>
                        <a14:backgroundMark x1="32421" y1="52355" x2="19579" y2="50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4" y="3428622"/>
            <a:ext cx="816045" cy="6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e 2064">
            <a:extLst>
              <a:ext uri="{FF2B5EF4-FFF2-40B4-BE49-F238E27FC236}">
                <a16:creationId xmlns:a16="http://schemas.microsoft.com/office/drawing/2014/main" id="{5A410B7E-5894-493C-3697-1427D5FCFC34}"/>
              </a:ext>
            </a:extLst>
          </p:cNvPr>
          <p:cNvGrpSpPr/>
          <p:nvPr/>
        </p:nvGrpSpPr>
        <p:grpSpPr>
          <a:xfrm>
            <a:off x="873298" y="4095663"/>
            <a:ext cx="1820733" cy="518286"/>
            <a:chOff x="873298" y="4425863"/>
            <a:chExt cx="1620207" cy="5182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17490C1-F377-02FF-AC84-15F3AD24DEC5}"/>
                </a:ext>
              </a:extLst>
            </p:cNvPr>
            <p:cNvSpPr/>
            <p:nvPr/>
          </p:nvSpPr>
          <p:spPr>
            <a:xfrm>
              <a:off x="873298" y="4425863"/>
              <a:ext cx="1620207" cy="518286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cash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60" name="Connecteur droit avec flèche 2059">
              <a:extLst>
                <a:ext uri="{FF2B5EF4-FFF2-40B4-BE49-F238E27FC236}">
                  <a16:creationId xmlns:a16="http://schemas.microsoft.com/office/drawing/2014/main" id="{27CC6DF7-B573-B903-520C-F9DC91071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0156" y="4600359"/>
              <a:ext cx="794012" cy="21404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2" name="Connecteur droit avec flèche 2061">
              <a:extLst>
                <a:ext uri="{FF2B5EF4-FFF2-40B4-BE49-F238E27FC236}">
                  <a16:creationId xmlns:a16="http://schemas.microsoft.com/office/drawing/2014/main" id="{D1AFEBC4-A985-9A63-B80C-937317C85986}"/>
                </a:ext>
              </a:extLst>
            </p:cNvPr>
            <p:cNvCxnSpPr>
              <a:cxnSpLocks/>
            </p:cNvCxnSpPr>
            <p:nvPr/>
          </p:nvCxnSpPr>
          <p:spPr>
            <a:xfrm>
              <a:off x="1380101" y="4592808"/>
              <a:ext cx="687916" cy="1940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67" name="Connecteur droit avec flèche 2066">
            <a:extLst>
              <a:ext uri="{FF2B5EF4-FFF2-40B4-BE49-F238E27FC236}">
                <a16:creationId xmlns:a16="http://schemas.microsoft.com/office/drawing/2014/main" id="{27F80BD8-4259-9B96-7EF5-CAEC40531B6C}"/>
              </a:ext>
            </a:extLst>
          </p:cNvPr>
          <p:cNvCxnSpPr>
            <a:cxnSpLocks/>
          </p:cNvCxnSpPr>
          <p:nvPr/>
        </p:nvCxnSpPr>
        <p:spPr>
          <a:xfrm flipH="1" flipV="1">
            <a:off x="6462740" y="3582625"/>
            <a:ext cx="3166220" cy="131714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2" name="Picture 6" descr="Hot Face on Twitter Emoji Stickers 13.1">
            <a:extLst>
              <a:ext uri="{FF2B5EF4-FFF2-40B4-BE49-F238E27FC236}">
                <a16:creationId xmlns:a16="http://schemas.microsoft.com/office/drawing/2014/main" id="{45697BE6-C2D8-A03C-E3F3-11CF3273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20" y="247641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Rectangle : coins arrondis 2073">
            <a:extLst>
              <a:ext uri="{FF2B5EF4-FFF2-40B4-BE49-F238E27FC236}">
                <a16:creationId xmlns:a16="http://schemas.microsoft.com/office/drawing/2014/main" id="{1DB75732-DB6B-3033-3E54-C6E4359D3630}"/>
              </a:ext>
            </a:extLst>
          </p:cNvPr>
          <p:cNvSpPr/>
          <p:nvPr/>
        </p:nvSpPr>
        <p:spPr>
          <a:xfrm>
            <a:off x="10059308" y="3785449"/>
            <a:ext cx="1603102" cy="78528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Chien de berger mental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E515FCE6-2EC7-92BD-2B3A-261BA37045FF}"/>
              </a:ext>
            </a:extLst>
          </p:cNvPr>
          <p:cNvSpPr txBox="1"/>
          <p:nvPr/>
        </p:nvSpPr>
        <p:spPr>
          <a:xfrm>
            <a:off x="9600637" y="6261912"/>
            <a:ext cx="2403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 la </a:t>
            </a:r>
            <a:r>
              <a:rPr lang="fr-FR" sz="2000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pEuR</a:t>
            </a:r>
            <a:endParaRPr lang="fr-FR" sz="2000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79" name="Connecteur droit avec flèche 2078">
            <a:extLst>
              <a:ext uri="{FF2B5EF4-FFF2-40B4-BE49-F238E27FC236}">
                <a16:creationId xmlns:a16="http://schemas.microsoft.com/office/drawing/2014/main" id="{406A63C6-6F80-7FD1-EAF4-28257140AD7B}"/>
              </a:ext>
            </a:extLst>
          </p:cNvPr>
          <p:cNvCxnSpPr>
            <a:cxnSpLocks/>
          </p:cNvCxnSpPr>
          <p:nvPr/>
        </p:nvCxnSpPr>
        <p:spPr>
          <a:xfrm flipV="1">
            <a:off x="2650277" y="3746792"/>
            <a:ext cx="2368924" cy="123645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Rectangle : coins arrondis 2082">
            <a:extLst>
              <a:ext uri="{FF2B5EF4-FFF2-40B4-BE49-F238E27FC236}">
                <a16:creationId xmlns:a16="http://schemas.microsoft.com/office/drawing/2014/main" id="{E2011F4A-CE60-8AE0-0FB3-941B1FF4FA02}"/>
              </a:ext>
            </a:extLst>
          </p:cNvPr>
          <p:cNvSpPr/>
          <p:nvPr/>
        </p:nvSpPr>
        <p:spPr>
          <a:xfrm>
            <a:off x="482440" y="4999062"/>
            <a:ext cx="2111763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Abrutir &amp; isoler</a:t>
            </a:r>
          </a:p>
        </p:txBody>
      </p:sp>
      <p:sp>
        <p:nvSpPr>
          <p:cNvPr id="2084" name="Rectangle : coins arrondis 2083">
            <a:extLst>
              <a:ext uri="{FF2B5EF4-FFF2-40B4-BE49-F238E27FC236}">
                <a16:creationId xmlns:a16="http://schemas.microsoft.com/office/drawing/2014/main" id="{558DE9A0-A73C-D63C-3770-8A8245E6E849}"/>
              </a:ext>
            </a:extLst>
          </p:cNvPr>
          <p:cNvSpPr/>
          <p:nvPr/>
        </p:nvSpPr>
        <p:spPr>
          <a:xfrm>
            <a:off x="482440" y="5529665"/>
            <a:ext cx="2111763" cy="86705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Séries, réseaux sociaux dopamine, TV, éducation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woke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3" name="Image 2092">
            <a:extLst>
              <a:ext uri="{FF2B5EF4-FFF2-40B4-BE49-F238E27FC236}">
                <a16:creationId xmlns:a16="http://schemas.microsoft.com/office/drawing/2014/main" id="{E9EAC64D-08BA-47AB-F160-8C7A43FB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4689966" y="2837961"/>
            <a:ext cx="447072" cy="457781"/>
          </a:xfrm>
          <a:prstGeom prst="rect">
            <a:avLst/>
          </a:prstGeom>
        </p:spPr>
      </p:pic>
      <p:cxnSp>
        <p:nvCxnSpPr>
          <p:cNvPr id="2097" name="Connecteur droit avec flèche 2096">
            <a:extLst>
              <a:ext uri="{FF2B5EF4-FFF2-40B4-BE49-F238E27FC236}">
                <a16:creationId xmlns:a16="http://schemas.microsoft.com/office/drawing/2014/main" id="{523CF2FC-C19C-FC5B-2CFA-51B926D57BFB}"/>
              </a:ext>
            </a:extLst>
          </p:cNvPr>
          <p:cNvCxnSpPr>
            <a:cxnSpLocks/>
          </p:cNvCxnSpPr>
          <p:nvPr/>
        </p:nvCxnSpPr>
        <p:spPr>
          <a:xfrm flipH="1">
            <a:off x="6512369" y="2083742"/>
            <a:ext cx="777818" cy="533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9" name="Picture 8">
            <a:extLst>
              <a:ext uri="{FF2B5EF4-FFF2-40B4-BE49-F238E27FC236}">
                <a16:creationId xmlns:a16="http://schemas.microsoft.com/office/drawing/2014/main" id="{A441D5CC-A16A-AD67-ADF7-54D5469DF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2"/>
          <a:stretch/>
        </p:blipFill>
        <p:spPr bwMode="auto">
          <a:xfrm flipH="1">
            <a:off x="9600637" y="113539"/>
            <a:ext cx="2264939" cy="12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0" name="Flèche : droite 2099">
            <a:extLst>
              <a:ext uri="{FF2B5EF4-FFF2-40B4-BE49-F238E27FC236}">
                <a16:creationId xmlns:a16="http://schemas.microsoft.com/office/drawing/2014/main" id="{D0191C56-1197-E18C-0171-961DEEA169E1}"/>
              </a:ext>
            </a:extLst>
          </p:cNvPr>
          <p:cNvSpPr/>
          <p:nvPr/>
        </p:nvSpPr>
        <p:spPr>
          <a:xfrm>
            <a:off x="11861800" y="876556"/>
            <a:ext cx="213102" cy="24695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1636C1-B26E-C377-5825-27080C006881}"/>
              </a:ext>
            </a:extLst>
          </p:cNvPr>
          <p:cNvSpPr txBox="1"/>
          <p:nvPr/>
        </p:nvSpPr>
        <p:spPr>
          <a:xfrm>
            <a:off x="10302000" y="1440585"/>
            <a:ext cx="17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solidFill>
                  <a:schemeClr val="accent6">
                    <a:lumMod val="75000"/>
                  </a:schemeClr>
                </a:solidFill>
              </a:rPr>
              <a:t>Nous, #OnSort !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21CC0-8651-1290-5D13-343F17B4374D}"/>
              </a:ext>
            </a:extLst>
          </p:cNvPr>
          <p:cNvSpPr/>
          <p:nvPr/>
        </p:nvSpPr>
        <p:spPr>
          <a:xfrm>
            <a:off x="2604657" y="1937440"/>
            <a:ext cx="1554079" cy="4346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Contrôle total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A117F2D-5EFD-B152-721E-9BF0B29ADAEF}"/>
              </a:ext>
            </a:extLst>
          </p:cNvPr>
          <p:cNvSpPr txBox="1">
            <a:spLocks/>
          </p:cNvSpPr>
          <p:nvPr/>
        </p:nvSpPr>
        <p:spPr>
          <a:xfrm rot="16200000">
            <a:off x="-1074239" y="875427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02/23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4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B8E8F-FC3F-E79A-8110-CEDF16E6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6725"/>
            <a:ext cx="11223172" cy="904418"/>
          </a:xfrm>
        </p:spPr>
        <p:txBody>
          <a:bodyPr>
            <a:noAutofit/>
          </a:bodyPr>
          <a:lstStyle/>
          <a:p>
            <a:r>
              <a:rPr lang="fr-FR" sz="3200" b="1" dirty="0"/>
              <a:t>Liste des "cryptos" pilotées </a:t>
            </a:r>
            <a:br>
              <a:rPr lang="fr-FR" sz="2800" b="1" dirty="0"/>
            </a:br>
            <a:r>
              <a:rPr lang="fr-FR" sz="2800" dirty="0"/>
              <a:t>– World </a:t>
            </a:r>
            <a:r>
              <a:rPr lang="fr-FR" sz="2800" dirty="0" err="1"/>
              <a:t>Economic</a:t>
            </a:r>
            <a:r>
              <a:rPr lang="fr-FR" sz="2800" dirty="0"/>
              <a:t> Forum (WEF) et autres – </a:t>
            </a:r>
            <a:r>
              <a:rPr lang="fr-FR" sz="2800" b="1" dirty="0">
                <a:solidFill>
                  <a:srgbClr val="C00000"/>
                </a:solidFill>
              </a:rPr>
              <a:t>à </a:t>
            </a:r>
            <a:r>
              <a:rPr lang="fr-FR" sz="2800" b="1" dirty="0" err="1">
                <a:solidFill>
                  <a:srgbClr val="C00000"/>
                </a:solidFill>
              </a:rPr>
              <a:t>fuire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FDB012-3772-1EBB-BA76-55D31C062EDA}"/>
              </a:ext>
            </a:extLst>
          </p:cNvPr>
          <p:cNvSpPr txBox="1"/>
          <p:nvPr/>
        </p:nvSpPr>
        <p:spPr>
          <a:xfrm>
            <a:off x="838199" y="1319188"/>
            <a:ext cx="103892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"Cryptos"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boites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privées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shitcoin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Ethereum $ETH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contrôlé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 le WEF via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Consensys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Futur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super-CBDC cauchemar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indirectement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les stablecoins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sur Ethereum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également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(USDT + USDC ? + DAI ?)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Inventaire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par @CryptoRevolt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Ripple ($XRP)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Stellar ($XLM)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Aave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($AAVE)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Cardano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($ADA)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Hedera ($HBAR)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ChainLink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($LINK)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many others...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447AD2-E128-6031-E944-656DD8F24F78}"/>
              </a:ext>
            </a:extLst>
          </p:cNvPr>
          <p:cNvSpPr txBox="1"/>
          <p:nvPr/>
        </p:nvSpPr>
        <p:spPr>
          <a:xfrm>
            <a:off x="6653055" y="2506177"/>
            <a:ext cx="4014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Banques crypto (exchange)</a:t>
            </a:r>
            <a:br>
              <a:rPr lang="en-US" b="1" dirty="0"/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Coinbase &amp; Crypto.com $CRO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Certik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Sequoia &amp; Skybridge Capital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many others...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4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C9C56F5-A8D3-7B57-6F11-91C70670F788}"/>
              </a:ext>
            </a:extLst>
          </p:cNvPr>
          <p:cNvSpPr/>
          <p:nvPr/>
        </p:nvSpPr>
        <p:spPr>
          <a:xfrm>
            <a:off x="569285" y="1079500"/>
            <a:ext cx="9426534" cy="5295900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99955 w 11557000"/>
              <a:gd name="connsiteY0" fmla="*/ 420105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99955 w 115570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096427 w 11544300"/>
              <a:gd name="connsiteY9" fmla="*/ 318706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39961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97742 w 11544300"/>
              <a:gd name="connsiteY17" fmla="*/ 151750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97742 w 11544300"/>
              <a:gd name="connsiteY17" fmla="*/ 151750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81131 w 11544300"/>
              <a:gd name="connsiteY15" fmla="*/ 2366296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150397 h 5575300"/>
              <a:gd name="connsiteX15" fmla="*/ 6481131 w 11544300"/>
              <a:gd name="connsiteY15" fmla="*/ 2366296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44300" h="5575300">
                <a:moveTo>
                  <a:pt x="187255" y="4201050"/>
                </a:moveTo>
                <a:lnTo>
                  <a:pt x="726607" y="4100121"/>
                </a:lnTo>
                <a:lnTo>
                  <a:pt x="1077609" y="4025931"/>
                </a:lnTo>
                <a:lnTo>
                  <a:pt x="1440773" y="4138891"/>
                </a:lnTo>
                <a:lnTo>
                  <a:pt x="1760443" y="3976470"/>
                </a:lnTo>
                <a:lnTo>
                  <a:pt x="2349500" y="3975130"/>
                </a:lnTo>
                <a:lnTo>
                  <a:pt x="2802918" y="3737850"/>
                </a:lnTo>
                <a:lnTo>
                  <a:pt x="3225800" y="3897590"/>
                </a:lnTo>
                <a:lnTo>
                  <a:pt x="3707863" y="3688392"/>
                </a:lnTo>
                <a:lnTo>
                  <a:pt x="4154791" y="3334131"/>
                </a:lnTo>
                <a:lnTo>
                  <a:pt x="4397982" y="3546681"/>
                </a:lnTo>
                <a:lnTo>
                  <a:pt x="5098250" y="3214199"/>
                </a:lnTo>
                <a:lnTo>
                  <a:pt x="5503575" y="2843079"/>
                </a:lnTo>
                <a:lnTo>
                  <a:pt x="5715538" y="2960358"/>
                </a:lnTo>
                <a:lnTo>
                  <a:pt x="6146799" y="2150397"/>
                </a:lnTo>
                <a:lnTo>
                  <a:pt x="6481131" y="2366296"/>
                </a:lnTo>
                <a:lnTo>
                  <a:pt x="7023100" y="1235998"/>
                </a:lnTo>
                <a:lnTo>
                  <a:pt x="7230428" y="1502697"/>
                </a:lnTo>
                <a:lnTo>
                  <a:pt x="7623814" y="266700"/>
                </a:lnTo>
                <a:lnTo>
                  <a:pt x="7937500" y="520700"/>
                </a:lnTo>
                <a:lnTo>
                  <a:pt x="8128000" y="0"/>
                </a:lnTo>
                <a:lnTo>
                  <a:pt x="8420100" y="774700"/>
                </a:lnTo>
                <a:lnTo>
                  <a:pt x="8534400" y="647700"/>
                </a:lnTo>
                <a:lnTo>
                  <a:pt x="8915400" y="1651000"/>
                </a:lnTo>
                <a:lnTo>
                  <a:pt x="9093200" y="1498600"/>
                </a:lnTo>
                <a:lnTo>
                  <a:pt x="9372600" y="2235200"/>
                </a:lnTo>
                <a:lnTo>
                  <a:pt x="9499600" y="2032000"/>
                </a:lnTo>
                <a:lnTo>
                  <a:pt x="9969500" y="2514600"/>
                </a:lnTo>
                <a:lnTo>
                  <a:pt x="10198100" y="2463800"/>
                </a:lnTo>
                <a:lnTo>
                  <a:pt x="10541000" y="2794000"/>
                </a:lnTo>
                <a:lnTo>
                  <a:pt x="10845800" y="2590800"/>
                </a:lnTo>
                <a:lnTo>
                  <a:pt x="11188700" y="2832100"/>
                </a:lnTo>
                <a:lnTo>
                  <a:pt x="11544300" y="2679700"/>
                </a:lnTo>
                <a:cubicBezTo>
                  <a:pt x="11540067" y="3636433"/>
                  <a:pt x="11535833" y="4593167"/>
                  <a:pt x="11531600" y="5549900"/>
                </a:cubicBezTo>
                <a:lnTo>
                  <a:pt x="0" y="5575300"/>
                </a:lnTo>
                <a:lnTo>
                  <a:pt x="31073" y="4253861"/>
                </a:lnTo>
                <a:lnTo>
                  <a:pt x="187255" y="420105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CCCCC-40F7-5F20-DCEA-1E14708F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68" y="416402"/>
            <a:ext cx="5003636" cy="1485900"/>
          </a:xfrm>
        </p:spPr>
        <p:txBody>
          <a:bodyPr>
            <a:normAutofit fontScale="90000"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Couches spéculatives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au-dessus des '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' qui eux ne touchent pas à leur </a:t>
            </a:r>
            <a:r>
              <a:rPr lang="fr-FR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br>
              <a:rPr lang="fr-FR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i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587C8773-7DEC-69AC-6E4E-295778357424}"/>
              </a:ext>
            </a:extLst>
          </p:cNvPr>
          <p:cNvSpPr/>
          <p:nvPr/>
        </p:nvSpPr>
        <p:spPr>
          <a:xfrm>
            <a:off x="559921" y="1968500"/>
            <a:ext cx="9448085" cy="4165599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57000" h="5575300">
                <a:moveTo>
                  <a:pt x="127000" y="4000500"/>
                </a:moveTo>
                <a:lnTo>
                  <a:pt x="914400" y="3886200"/>
                </a:lnTo>
                <a:lnTo>
                  <a:pt x="1104900" y="3771900"/>
                </a:lnTo>
                <a:lnTo>
                  <a:pt x="1409700" y="3911600"/>
                </a:lnTo>
                <a:lnTo>
                  <a:pt x="2006600" y="3695700"/>
                </a:lnTo>
                <a:lnTo>
                  <a:pt x="2362200" y="3721100"/>
                </a:lnTo>
                <a:lnTo>
                  <a:pt x="2844800" y="3403600"/>
                </a:lnTo>
                <a:lnTo>
                  <a:pt x="3238500" y="3670300"/>
                </a:lnTo>
                <a:lnTo>
                  <a:pt x="3822700" y="3327400"/>
                </a:lnTo>
                <a:lnTo>
                  <a:pt x="4152900" y="2946400"/>
                </a:lnTo>
                <a:lnTo>
                  <a:pt x="4381500" y="3225800"/>
                </a:lnTo>
                <a:lnTo>
                  <a:pt x="4902200" y="3048000"/>
                </a:lnTo>
                <a:lnTo>
                  <a:pt x="5511800" y="2616200"/>
                </a:lnTo>
                <a:lnTo>
                  <a:pt x="5626100" y="2755900"/>
                </a:lnTo>
                <a:lnTo>
                  <a:pt x="6159500" y="1854200"/>
                </a:lnTo>
                <a:lnTo>
                  <a:pt x="6477000" y="2070100"/>
                </a:lnTo>
                <a:lnTo>
                  <a:pt x="7035800" y="939800"/>
                </a:lnTo>
                <a:lnTo>
                  <a:pt x="7226300" y="1206500"/>
                </a:lnTo>
                <a:lnTo>
                  <a:pt x="7569200" y="266700"/>
                </a:lnTo>
                <a:lnTo>
                  <a:pt x="7950200" y="520700"/>
                </a:lnTo>
                <a:lnTo>
                  <a:pt x="8140700" y="0"/>
                </a:lnTo>
                <a:lnTo>
                  <a:pt x="8432800" y="774700"/>
                </a:lnTo>
                <a:lnTo>
                  <a:pt x="8547100" y="647700"/>
                </a:lnTo>
                <a:lnTo>
                  <a:pt x="8928100" y="1651000"/>
                </a:lnTo>
                <a:lnTo>
                  <a:pt x="9105900" y="1498600"/>
                </a:lnTo>
                <a:lnTo>
                  <a:pt x="9385300" y="2235200"/>
                </a:lnTo>
                <a:lnTo>
                  <a:pt x="9512300" y="2032000"/>
                </a:lnTo>
                <a:lnTo>
                  <a:pt x="9982200" y="2514600"/>
                </a:lnTo>
                <a:lnTo>
                  <a:pt x="10210800" y="2463800"/>
                </a:lnTo>
                <a:lnTo>
                  <a:pt x="10553700" y="2794000"/>
                </a:lnTo>
                <a:lnTo>
                  <a:pt x="10858500" y="2590800"/>
                </a:lnTo>
                <a:lnTo>
                  <a:pt x="11201400" y="2832100"/>
                </a:lnTo>
                <a:lnTo>
                  <a:pt x="11557000" y="2679700"/>
                </a:lnTo>
                <a:cubicBezTo>
                  <a:pt x="11552767" y="3636433"/>
                  <a:pt x="11548533" y="4593167"/>
                  <a:pt x="11544300" y="5549900"/>
                </a:cubicBezTo>
                <a:lnTo>
                  <a:pt x="12700" y="5575300"/>
                </a:lnTo>
                <a:lnTo>
                  <a:pt x="0" y="4013200"/>
                </a:lnTo>
                <a:lnTo>
                  <a:pt x="127000" y="4000500"/>
                </a:lnTo>
                <a:close/>
              </a:path>
            </a:pathLst>
          </a:custGeom>
          <a:solidFill>
            <a:srgbClr val="FFFF7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20ACED-6B77-1787-C0D2-3FF33025E70D}"/>
              </a:ext>
            </a:extLst>
          </p:cNvPr>
          <p:cNvSpPr/>
          <p:nvPr/>
        </p:nvSpPr>
        <p:spPr>
          <a:xfrm>
            <a:off x="560866" y="2857501"/>
            <a:ext cx="9470448" cy="3136898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201400 w 11584354"/>
              <a:gd name="connsiteY31" fmla="*/ 2832100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74046 w 11584354"/>
              <a:gd name="connsiteY31" fmla="*/ 250284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69200 w 11584354"/>
              <a:gd name="connsiteY18" fmla="*/ 11305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1 w 11584354"/>
              <a:gd name="connsiteY19" fmla="*/ 367049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84354" h="5421650">
                <a:moveTo>
                  <a:pt x="127000" y="3846850"/>
                </a:moveTo>
                <a:lnTo>
                  <a:pt x="914400" y="3732550"/>
                </a:lnTo>
                <a:lnTo>
                  <a:pt x="1104900" y="3618250"/>
                </a:lnTo>
                <a:lnTo>
                  <a:pt x="1409700" y="3757950"/>
                </a:lnTo>
                <a:lnTo>
                  <a:pt x="2006600" y="3542050"/>
                </a:lnTo>
                <a:lnTo>
                  <a:pt x="2362200" y="3567450"/>
                </a:lnTo>
                <a:lnTo>
                  <a:pt x="2844800" y="3249950"/>
                </a:lnTo>
                <a:lnTo>
                  <a:pt x="3238500" y="3516650"/>
                </a:lnTo>
                <a:lnTo>
                  <a:pt x="3822700" y="3173750"/>
                </a:lnTo>
                <a:lnTo>
                  <a:pt x="4152900" y="2792750"/>
                </a:lnTo>
                <a:lnTo>
                  <a:pt x="4381500" y="3072150"/>
                </a:lnTo>
                <a:lnTo>
                  <a:pt x="4902200" y="2894350"/>
                </a:lnTo>
                <a:lnTo>
                  <a:pt x="5511800" y="2462550"/>
                </a:lnTo>
                <a:lnTo>
                  <a:pt x="5626100" y="2602250"/>
                </a:lnTo>
                <a:lnTo>
                  <a:pt x="6159500" y="1700550"/>
                </a:lnTo>
                <a:lnTo>
                  <a:pt x="6477000" y="1916450"/>
                </a:lnTo>
                <a:lnTo>
                  <a:pt x="7035800" y="786150"/>
                </a:lnTo>
                <a:lnTo>
                  <a:pt x="7226300" y="1052850"/>
                </a:lnTo>
                <a:lnTo>
                  <a:pt x="7596554" y="266700"/>
                </a:lnTo>
                <a:lnTo>
                  <a:pt x="7950201" y="367049"/>
                </a:lnTo>
                <a:lnTo>
                  <a:pt x="8168055" y="0"/>
                </a:lnTo>
                <a:lnTo>
                  <a:pt x="8432800" y="621050"/>
                </a:lnTo>
                <a:lnTo>
                  <a:pt x="8547100" y="494050"/>
                </a:lnTo>
                <a:lnTo>
                  <a:pt x="8873393" y="1190050"/>
                </a:lnTo>
                <a:lnTo>
                  <a:pt x="9051192" y="1191300"/>
                </a:lnTo>
                <a:lnTo>
                  <a:pt x="9385300" y="1862049"/>
                </a:lnTo>
                <a:lnTo>
                  <a:pt x="9553331" y="1856401"/>
                </a:lnTo>
                <a:lnTo>
                  <a:pt x="9900139" y="2141450"/>
                </a:lnTo>
                <a:lnTo>
                  <a:pt x="10197123" y="2090651"/>
                </a:lnTo>
                <a:lnTo>
                  <a:pt x="10567377" y="2442800"/>
                </a:lnTo>
                <a:lnTo>
                  <a:pt x="10817470" y="2217650"/>
                </a:lnTo>
                <a:lnTo>
                  <a:pt x="11174046" y="2349199"/>
                </a:lnTo>
                <a:lnTo>
                  <a:pt x="11584354" y="2174851"/>
                </a:lnTo>
                <a:cubicBezTo>
                  <a:pt x="11580121" y="3131584"/>
                  <a:pt x="11548533" y="4439517"/>
                  <a:pt x="11544300" y="5396250"/>
                </a:cubicBezTo>
                <a:lnTo>
                  <a:pt x="12700" y="5421650"/>
                </a:lnTo>
                <a:lnTo>
                  <a:pt x="0" y="3859550"/>
                </a:lnTo>
                <a:lnTo>
                  <a:pt x="127000" y="384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F288B7B-73D4-09F7-E2B7-ADDA91AC5E8D}"/>
              </a:ext>
            </a:extLst>
          </p:cNvPr>
          <p:cNvSpPr txBox="1">
            <a:spLocks/>
          </p:cNvSpPr>
          <p:nvPr/>
        </p:nvSpPr>
        <p:spPr>
          <a:xfrm>
            <a:off x="6539975" y="1511984"/>
            <a:ext cx="1245731" cy="58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arrivistes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7395C51-60F5-89D0-84AA-5DA4AA3A0BBC}"/>
              </a:ext>
            </a:extLst>
          </p:cNvPr>
          <p:cNvSpPr txBox="1">
            <a:spLocks/>
          </p:cNvSpPr>
          <p:nvPr/>
        </p:nvSpPr>
        <p:spPr>
          <a:xfrm>
            <a:off x="6373372" y="2345485"/>
            <a:ext cx="1475914" cy="567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petits </a:t>
            </a:r>
            <a:b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D790643-43D7-6CE3-2468-6BC5EEA53EC9}"/>
              </a:ext>
            </a:extLst>
          </p:cNvPr>
          <p:cNvSpPr txBox="1">
            <a:spLocks/>
          </p:cNvSpPr>
          <p:nvPr/>
        </p:nvSpPr>
        <p:spPr>
          <a:xfrm>
            <a:off x="6476393" y="3220765"/>
            <a:ext cx="1375283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 instit°+ </a:t>
            </a:r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5558CAF1-DF8B-45E9-B7D3-7642693749DB}"/>
              </a:ext>
            </a:extLst>
          </p:cNvPr>
          <p:cNvSpPr/>
          <p:nvPr/>
        </p:nvSpPr>
        <p:spPr>
          <a:xfrm>
            <a:off x="148685" y="5400198"/>
            <a:ext cx="10154082" cy="10414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  <a:gd name="connsiteX0" fmla="*/ 12700 w 10731500"/>
              <a:gd name="connsiteY0" fmla="*/ 0 h 863600"/>
              <a:gd name="connsiteX1" fmla="*/ 10718800 w 10731500"/>
              <a:gd name="connsiteY1" fmla="*/ 50800 h 863600"/>
              <a:gd name="connsiteX2" fmla="*/ 10731500 w 10731500"/>
              <a:gd name="connsiteY2" fmla="*/ 863600 h 863600"/>
              <a:gd name="connsiteX3" fmla="*/ 0 w 10731500"/>
              <a:gd name="connsiteY3" fmla="*/ 863600 h 863600"/>
              <a:gd name="connsiteX4" fmla="*/ 12700 w 10731500"/>
              <a:gd name="connsiteY4" fmla="*/ 0 h 863600"/>
              <a:gd name="connsiteX0" fmla="*/ 12700 w 10731500"/>
              <a:gd name="connsiteY0" fmla="*/ 177800 h 1041400"/>
              <a:gd name="connsiteX1" fmla="*/ 10718800 w 10731500"/>
              <a:gd name="connsiteY1" fmla="*/ 0 h 1041400"/>
              <a:gd name="connsiteX2" fmla="*/ 10731500 w 10731500"/>
              <a:gd name="connsiteY2" fmla="*/ 1041400 h 1041400"/>
              <a:gd name="connsiteX3" fmla="*/ 0 w 10731500"/>
              <a:gd name="connsiteY3" fmla="*/ 1041400 h 1041400"/>
              <a:gd name="connsiteX4" fmla="*/ 12700 w 10731500"/>
              <a:gd name="connsiteY4" fmla="*/ 17780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1041400">
                <a:moveTo>
                  <a:pt x="12700" y="177800"/>
                </a:moveTo>
                <a:lnTo>
                  <a:pt x="10718800" y="0"/>
                </a:lnTo>
                <a:lnTo>
                  <a:pt x="10731500" y="1041400"/>
                </a:lnTo>
                <a:lnTo>
                  <a:pt x="0" y="1041400"/>
                </a:lnTo>
                <a:lnTo>
                  <a:pt x="12700" y="17780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F1509-02D8-EEA5-B0D6-B0ECF2A9ACBE}"/>
              </a:ext>
            </a:extLst>
          </p:cNvPr>
          <p:cNvSpPr/>
          <p:nvPr/>
        </p:nvSpPr>
        <p:spPr>
          <a:xfrm>
            <a:off x="559921" y="5021067"/>
            <a:ext cx="9448085" cy="8128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812800">
                <a:moveTo>
                  <a:pt x="12700" y="368300"/>
                </a:moveTo>
                <a:lnTo>
                  <a:pt x="10718800" y="0"/>
                </a:lnTo>
                <a:lnTo>
                  <a:pt x="10731500" y="812800"/>
                </a:lnTo>
                <a:lnTo>
                  <a:pt x="0" y="812800"/>
                </a:lnTo>
                <a:lnTo>
                  <a:pt x="12700" y="368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B6BF2C0-500F-7E72-39C2-F0EAB8A8F2D6}"/>
              </a:ext>
            </a:extLst>
          </p:cNvPr>
          <p:cNvSpPr/>
          <p:nvPr/>
        </p:nvSpPr>
        <p:spPr>
          <a:xfrm>
            <a:off x="548638" y="3949701"/>
            <a:ext cx="9481628" cy="1733112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9096"/>
              <a:gd name="connsiteY0" fmla="*/ 4000500 h 5575300"/>
              <a:gd name="connsiteX1" fmla="*/ 914400 w 11559096"/>
              <a:gd name="connsiteY1" fmla="*/ 3886200 h 5575300"/>
              <a:gd name="connsiteX2" fmla="*/ 1104900 w 11559096"/>
              <a:gd name="connsiteY2" fmla="*/ 3771900 h 5575300"/>
              <a:gd name="connsiteX3" fmla="*/ 1409700 w 11559096"/>
              <a:gd name="connsiteY3" fmla="*/ 3911600 h 5575300"/>
              <a:gd name="connsiteX4" fmla="*/ 2006600 w 11559096"/>
              <a:gd name="connsiteY4" fmla="*/ 3695700 h 5575300"/>
              <a:gd name="connsiteX5" fmla="*/ 2362200 w 11559096"/>
              <a:gd name="connsiteY5" fmla="*/ 3721100 h 5575300"/>
              <a:gd name="connsiteX6" fmla="*/ 2844800 w 11559096"/>
              <a:gd name="connsiteY6" fmla="*/ 3403600 h 5575300"/>
              <a:gd name="connsiteX7" fmla="*/ 3238500 w 11559096"/>
              <a:gd name="connsiteY7" fmla="*/ 3670300 h 5575300"/>
              <a:gd name="connsiteX8" fmla="*/ 3822700 w 11559096"/>
              <a:gd name="connsiteY8" fmla="*/ 3327400 h 5575300"/>
              <a:gd name="connsiteX9" fmla="*/ 4152900 w 11559096"/>
              <a:gd name="connsiteY9" fmla="*/ 2946400 h 5575300"/>
              <a:gd name="connsiteX10" fmla="*/ 4381500 w 11559096"/>
              <a:gd name="connsiteY10" fmla="*/ 3225800 h 5575300"/>
              <a:gd name="connsiteX11" fmla="*/ 4902200 w 11559096"/>
              <a:gd name="connsiteY11" fmla="*/ 3048000 h 5575300"/>
              <a:gd name="connsiteX12" fmla="*/ 5511800 w 11559096"/>
              <a:gd name="connsiteY12" fmla="*/ 2616200 h 5575300"/>
              <a:gd name="connsiteX13" fmla="*/ 5626100 w 11559096"/>
              <a:gd name="connsiteY13" fmla="*/ 2755900 h 5575300"/>
              <a:gd name="connsiteX14" fmla="*/ 6159500 w 11559096"/>
              <a:gd name="connsiteY14" fmla="*/ 1854200 h 5575300"/>
              <a:gd name="connsiteX15" fmla="*/ 6477000 w 11559096"/>
              <a:gd name="connsiteY15" fmla="*/ 2070100 h 5575300"/>
              <a:gd name="connsiteX16" fmla="*/ 7035800 w 11559096"/>
              <a:gd name="connsiteY16" fmla="*/ 939800 h 5575300"/>
              <a:gd name="connsiteX17" fmla="*/ 7226300 w 11559096"/>
              <a:gd name="connsiteY17" fmla="*/ 1206500 h 5575300"/>
              <a:gd name="connsiteX18" fmla="*/ 7569200 w 11559096"/>
              <a:gd name="connsiteY18" fmla="*/ 266700 h 5575300"/>
              <a:gd name="connsiteX19" fmla="*/ 7950200 w 11559096"/>
              <a:gd name="connsiteY19" fmla="*/ 520700 h 5575300"/>
              <a:gd name="connsiteX20" fmla="*/ 8140700 w 11559096"/>
              <a:gd name="connsiteY20" fmla="*/ 0 h 5575300"/>
              <a:gd name="connsiteX21" fmla="*/ 8432800 w 11559096"/>
              <a:gd name="connsiteY21" fmla="*/ 774700 h 5575300"/>
              <a:gd name="connsiteX22" fmla="*/ 8547100 w 11559096"/>
              <a:gd name="connsiteY22" fmla="*/ 647700 h 5575300"/>
              <a:gd name="connsiteX23" fmla="*/ 8928100 w 11559096"/>
              <a:gd name="connsiteY23" fmla="*/ 1651000 h 5575300"/>
              <a:gd name="connsiteX24" fmla="*/ 9105900 w 11559096"/>
              <a:gd name="connsiteY24" fmla="*/ 1498600 h 5575300"/>
              <a:gd name="connsiteX25" fmla="*/ 9385300 w 11559096"/>
              <a:gd name="connsiteY25" fmla="*/ 2235200 h 5575300"/>
              <a:gd name="connsiteX26" fmla="*/ 9512300 w 11559096"/>
              <a:gd name="connsiteY26" fmla="*/ 2032000 h 5575300"/>
              <a:gd name="connsiteX27" fmla="*/ 9982200 w 11559096"/>
              <a:gd name="connsiteY27" fmla="*/ 2514600 h 5575300"/>
              <a:gd name="connsiteX28" fmla="*/ 10210800 w 11559096"/>
              <a:gd name="connsiteY28" fmla="*/ 2463800 h 5575300"/>
              <a:gd name="connsiteX29" fmla="*/ 10553700 w 11559096"/>
              <a:gd name="connsiteY29" fmla="*/ 2794000 h 5575300"/>
              <a:gd name="connsiteX30" fmla="*/ 10858500 w 11559096"/>
              <a:gd name="connsiteY30" fmla="*/ 2590800 h 5575300"/>
              <a:gd name="connsiteX31" fmla="*/ 11201400 w 11559096"/>
              <a:gd name="connsiteY31" fmla="*/ 2832100 h 5575300"/>
              <a:gd name="connsiteX32" fmla="*/ 11557000 w 11559096"/>
              <a:gd name="connsiteY32" fmla="*/ 2679700 h 5575300"/>
              <a:gd name="connsiteX33" fmla="*/ 11557977 w 11559096"/>
              <a:gd name="connsiteY33" fmla="*/ 4853363 h 5575300"/>
              <a:gd name="connsiteX34" fmla="*/ 12700 w 11559096"/>
              <a:gd name="connsiteY34" fmla="*/ 5575300 h 5575300"/>
              <a:gd name="connsiteX35" fmla="*/ 0 w 11559096"/>
              <a:gd name="connsiteY35" fmla="*/ 4013200 h 5575300"/>
              <a:gd name="connsiteX36" fmla="*/ 127000 w 11559096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832100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913816 w 11570677"/>
              <a:gd name="connsiteY26" fmla="*/ 2384000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402198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228064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3733800 h 5308600"/>
              <a:gd name="connsiteX1" fmla="*/ 914400 w 11570677"/>
              <a:gd name="connsiteY1" fmla="*/ 3619500 h 5308600"/>
              <a:gd name="connsiteX2" fmla="*/ 1104900 w 11570677"/>
              <a:gd name="connsiteY2" fmla="*/ 3505200 h 5308600"/>
              <a:gd name="connsiteX3" fmla="*/ 1409700 w 11570677"/>
              <a:gd name="connsiteY3" fmla="*/ 3644900 h 5308600"/>
              <a:gd name="connsiteX4" fmla="*/ 2006600 w 11570677"/>
              <a:gd name="connsiteY4" fmla="*/ 3429000 h 5308600"/>
              <a:gd name="connsiteX5" fmla="*/ 2362200 w 11570677"/>
              <a:gd name="connsiteY5" fmla="*/ 3454400 h 5308600"/>
              <a:gd name="connsiteX6" fmla="*/ 2844800 w 11570677"/>
              <a:gd name="connsiteY6" fmla="*/ 3136900 h 5308600"/>
              <a:gd name="connsiteX7" fmla="*/ 3238500 w 11570677"/>
              <a:gd name="connsiteY7" fmla="*/ 3403600 h 5308600"/>
              <a:gd name="connsiteX8" fmla="*/ 3822700 w 11570677"/>
              <a:gd name="connsiteY8" fmla="*/ 3060700 h 5308600"/>
              <a:gd name="connsiteX9" fmla="*/ 4152900 w 11570677"/>
              <a:gd name="connsiteY9" fmla="*/ 2679700 h 5308600"/>
              <a:gd name="connsiteX10" fmla="*/ 4381500 w 11570677"/>
              <a:gd name="connsiteY10" fmla="*/ 2959100 h 5308600"/>
              <a:gd name="connsiteX11" fmla="*/ 4902200 w 11570677"/>
              <a:gd name="connsiteY11" fmla="*/ 2781300 h 5308600"/>
              <a:gd name="connsiteX12" fmla="*/ 5511800 w 11570677"/>
              <a:gd name="connsiteY12" fmla="*/ 2349500 h 5308600"/>
              <a:gd name="connsiteX13" fmla="*/ 5626100 w 11570677"/>
              <a:gd name="connsiteY13" fmla="*/ 2489200 h 5308600"/>
              <a:gd name="connsiteX14" fmla="*/ 6159500 w 11570677"/>
              <a:gd name="connsiteY14" fmla="*/ 1587500 h 5308600"/>
              <a:gd name="connsiteX15" fmla="*/ 6477000 w 11570677"/>
              <a:gd name="connsiteY15" fmla="*/ 1803400 h 5308600"/>
              <a:gd name="connsiteX16" fmla="*/ 7035800 w 11570677"/>
              <a:gd name="connsiteY16" fmla="*/ 673100 h 5308600"/>
              <a:gd name="connsiteX17" fmla="*/ 7226300 w 11570677"/>
              <a:gd name="connsiteY17" fmla="*/ 939800 h 5308600"/>
              <a:gd name="connsiteX18" fmla="*/ 7569200 w 11570677"/>
              <a:gd name="connsiteY18" fmla="*/ 0 h 5308600"/>
              <a:gd name="connsiteX19" fmla="*/ 7950200 w 11570677"/>
              <a:gd name="connsiteY19" fmla="*/ 254000 h 5308600"/>
              <a:gd name="connsiteX20" fmla="*/ 8140701 w 11570677"/>
              <a:gd name="connsiteY20" fmla="*/ 38035 h 5308600"/>
              <a:gd name="connsiteX21" fmla="*/ 8432800 w 11570677"/>
              <a:gd name="connsiteY21" fmla="*/ 508000 h 5308600"/>
              <a:gd name="connsiteX22" fmla="*/ 8547100 w 11570677"/>
              <a:gd name="connsiteY22" fmla="*/ 381000 h 5308600"/>
              <a:gd name="connsiteX23" fmla="*/ 8928100 w 11570677"/>
              <a:gd name="connsiteY23" fmla="*/ 1384300 h 5308600"/>
              <a:gd name="connsiteX24" fmla="*/ 9105900 w 11570677"/>
              <a:gd name="connsiteY24" fmla="*/ 1231900 h 5308600"/>
              <a:gd name="connsiteX25" fmla="*/ 9539654 w 11570677"/>
              <a:gd name="connsiteY25" fmla="*/ 1417030 h 5308600"/>
              <a:gd name="connsiteX26" fmla="*/ 9886462 w 11570677"/>
              <a:gd name="connsiteY26" fmla="*/ 1856098 h 5308600"/>
              <a:gd name="connsiteX27" fmla="*/ 10183446 w 11570677"/>
              <a:gd name="connsiteY27" fmla="*/ 1761764 h 5308600"/>
              <a:gd name="connsiteX28" fmla="*/ 10526346 w 11570677"/>
              <a:gd name="connsiteY28" fmla="*/ 1961364 h 5308600"/>
              <a:gd name="connsiteX29" fmla="*/ 10858500 w 11570677"/>
              <a:gd name="connsiteY29" fmla="*/ 1845232 h 5308600"/>
              <a:gd name="connsiteX30" fmla="*/ 11242431 w 11570677"/>
              <a:gd name="connsiteY30" fmla="*/ 1738263 h 5308600"/>
              <a:gd name="connsiteX31" fmla="*/ 11570677 w 11570677"/>
              <a:gd name="connsiteY31" fmla="*/ 1542328 h 5308600"/>
              <a:gd name="connsiteX32" fmla="*/ 11557977 w 11570677"/>
              <a:gd name="connsiteY32" fmla="*/ 4586663 h 5308600"/>
              <a:gd name="connsiteX33" fmla="*/ 12700 w 11570677"/>
              <a:gd name="connsiteY33" fmla="*/ 5308600 h 5308600"/>
              <a:gd name="connsiteX34" fmla="*/ 0 w 11570677"/>
              <a:gd name="connsiteY34" fmla="*/ 3746500 h 5308600"/>
              <a:gd name="connsiteX35" fmla="*/ 127000 w 11570677"/>
              <a:gd name="connsiteY35" fmla="*/ 3733800 h 5308600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547100 w 11570677"/>
              <a:gd name="connsiteY22" fmla="*/ 342965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444097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98031"/>
              <a:gd name="connsiteY0" fmla="*/ 3695765 h 5270565"/>
              <a:gd name="connsiteX1" fmla="*/ 914400 w 11598031"/>
              <a:gd name="connsiteY1" fmla="*/ 3581465 h 5270565"/>
              <a:gd name="connsiteX2" fmla="*/ 1104900 w 11598031"/>
              <a:gd name="connsiteY2" fmla="*/ 3467165 h 5270565"/>
              <a:gd name="connsiteX3" fmla="*/ 1409700 w 11598031"/>
              <a:gd name="connsiteY3" fmla="*/ 3606865 h 5270565"/>
              <a:gd name="connsiteX4" fmla="*/ 2006600 w 11598031"/>
              <a:gd name="connsiteY4" fmla="*/ 3390965 h 5270565"/>
              <a:gd name="connsiteX5" fmla="*/ 2362200 w 11598031"/>
              <a:gd name="connsiteY5" fmla="*/ 3416365 h 5270565"/>
              <a:gd name="connsiteX6" fmla="*/ 2803769 w 11598031"/>
              <a:gd name="connsiteY6" fmla="*/ 3272999 h 5270565"/>
              <a:gd name="connsiteX7" fmla="*/ 3238500 w 11598031"/>
              <a:gd name="connsiteY7" fmla="*/ 3365565 h 5270565"/>
              <a:gd name="connsiteX8" fmla="*/ 3822700 w 11598031"/>
              <a:gd name="connsiteY8" fmla="*/ 3022665 h 5270565"/>
              <a:gd name="connsiteX9" fmla="*/ 4098192 w 11598031"/>
              <a:gd name="connsiteY9" fmla="*/ 2728731 h 5270565"/>
              <a:gd name="connsiteX10" fmla="*/ 4381500 w 11598031"/>
              <a:gd name="connsiteY10" fmla="*/ 2921065 h 5270565"/>
              <a:gd name="connsiteX11" fmla="*/ 4902200 w 11598031"/>
              <a:gd name="connsiteY11" fmla="*/ 2743265 h 5270565"/>
              <a:gd name="connsiteX12" fmla="*/ 5511800 w 11598031"/>
              <a:gd name="connsiteY12" fmla="*/ 2311465 h 5270565"/>
              <a:gd name="connsiteX13" fmla="*/ 5626100 w 11598031"/>
              <a:gd name="connsiteY13" fmla="*/ 2451165 h 5270565"/>
              <a:gd name="connsiteX14" fmla="*/ 6077439 w 11598031"/>
              <a:gd name="connsiteY14" fmla="*/ 1810666 h 5270565"/>
              <a:gd name="connsiteX15" fmla="*/ 6477000 w 11598031"/>
              <a:gd name="connsiteY15" fmla="*/ 1765365 h 5270565"/>
              <a:gd name="connsiteX16" fmla="*/ 6981093 w 11598031"/>
              <a:gd name="connsiteY16" fmla="*/ 896267 h 5270565"/>
              <a:gd name="connsiteX17" fmla="*/ 7226300 w 11598031"/>
              <a:gd name="connsiteY17" fmla="*/ 901765 h 5270565"/>
              <a:gd name="connsiteX18" fmla="*/ 7555523 w 11598031"/>
              <a:gd name="connsiteY18" fmla="*/ 266700 h 5270565"/>
              <a:gd name="connsiteX19" fmla="*/ 7950200 w 11598031"/>
              <a:gd name="connsiteY19" fmla="*/ 215965 h 5270565"/>
              <a:gd name="connsiteX20" fmla="*/ 8140701 w 11598031"/>
              <a:gd name="connsiteY20" fmla="*/ 0 h 5270565"/>
              <a:gd name="connsiteX21" fmla="*/ 8432800 w 11598031"/>
              <a:gd name="connsiteY21" fmla="*/ 469965 h 5270565"/>
              <a:gd name="connsiteX22" fmla="*/ 8697546 w 11598031"/>
              <a:gd name="connsiteY22" fmla="*/ 647700 h 5270565"/>
              <a:gd name="connsiteX23" fmla="*/ 8914424 w 11598031"/>
              <a:gd name="connsiteY23" fmla="*/ 1041531 h 5270565"/>
              <a:gd name="connsiteX24" fmla="*/ 9105900 w 11598031"/>
              <a:gd name="connsiteY24" fmla="*/ 1193865 h 5270565"/>
              <a:gd name="connsiteX25" fmla="*/ 9512300 w 11598031"/>
              <a:gd name="connsiteY25" fmla="*/ 1250929 h 5270565"/>
              <a:gd name="connsiteX26" fmla="*/ 9845431 w 11598031"/>
              <a:gd name="connsiteY26" fmla="*/ 1519242 h 5270565"/>
              <a:gd name="connsiteX27" fmla="*/ 10197123 w 11598031"/>
              <a:gd name="connsiteY27" fmla="*/ 1467599 h 5270565"/>
              <a:gd name="connsiteX28" fmla="*/ 10526346 w 11598031"/>
              <a:gd name="connsiteY28" fmla="*/ 1539131 h 5270565"/>
              <a:gd name="connsiteX29" fmla="*/ 10899531 w 11598031"/>
              <a:gd name="connsiteY29" fmla="*/ 1551067 h 5270565"/>
              <a:gd name="connsiteX30" fmla="*/ 11242431 w 11598031"/>
              <a:gd name="connsiteY30" fmla="*/ 1444097 h 5270565"/>
              <a:gd name="connsiteX31" fmla="*/ 11598031 w 11598031"/>
              <a:gd name="connsiteY31" fmla="*/ 1034720 h 5270565"/>
              <a:gd name="connsiteX32" fmla="*/ 11557977 w 11598031"/>
              <a:gd name="connsiteY32" fmla="*/ 4548628 h 5270565"/>
              <a:gd name="connsiteX33" fmla="*/ 12700 w 11598031"/>
              <a:gd name="connsiteY33" fmla="*/ 5270565 h 5270565"/>
              <a:gd name="connsiteX34" fmla="*/ 0 w 11598031"/>
              <a:gd name="connsiteY34" fmla="*/ 3708465 h 5270565"/>
              <a:gd name="connsiteX35" fmla="*/ 127000 w 11598031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32800 w 11584354"/>
              <a:gd name="connsiteY21" fmla="*/ 469965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60154 w 11584354"/>
              <a:gd name="connsiteY21" fmla="*/ 85767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50200 w 11584354"/>
              <a:gd name="connsiteY19" fmla="*/ 429408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70193 w 11584354"/>
              <a:gd name="connsiteY22" fmla="*/ 178126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28102 w 11584354"/>
              <a:gd name="connsiteY23" fmla="*/ 1041140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854463 w 11584354"/>
              <a:gd name="connsiteY19" fmla="*/ 172885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805880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892575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98031"/>
              <a:gd name="connsiteY0" fmla="*/ 4250716 h 5825516"/>
              <a:gd name="connsiteX1" fmla="*/ 914400 w 11598031"/>
              <a:gd name="connsiteY1" fmla="*/ 4136416 h 5825516"/>
              <a:gd name="connsiteX2" fmla="*/ 1104900 w 11598031"/>
              <a:gd name="connsiteY2" fmla="*/ 4022116 h 5825516"/>
              <a:gd name="connsiteX3" fmla="*/ 1409700 w 11598031"/>
              <a:gd name="connsiteY3" fmla="*/ 4161816 h 5825516"/>
              <a:gd name="connsiteX4" fmla="*/ 2006600 w 11598031"/>
              <a:gd name="connsiteY4" fmla="*/ 3945916 h 5825516"/>
              <a:gd name="connsiteX5" fmla="*/ 2362200 w 11598031"/>
              <a:gd name="connsiteY5" fmla="*/ 3971316 h 5825516"/>
              <a:gd name="connsiteX6" fmla="*/ 2803769 w 11598031"/>
              <a:gd name="connsiteY6" fmla="*/ 3827950 h 5825516"/>
              <a:gd name="connsiteX7" fmla="*/ 3238500 w 11598031"/>
              <a:gd name="connsiteY7" fmla="*/ 3920516 h 5825516"/>
              <a:gd name="connsiteX8" fmla="*/ 3822700 w 11598031"/>
              <a:gd name="connsiteY8" fmla="*/ 3577616 h 5825516"/>
              <a:gd name="connsiteX9" fmla="*/ 4098192 w 11598031"/>
              <a:gd name="connsiteY9" fmla="*/ 3283682 h 5825516"/>
              <a:gd name="connsiteX10" fmla="*/ 4381500 w 11598031"/>
              <a:gd name="connsiteY10" fmla="*/ 3476016 h 5825516"/>
              <a:gd name="connsiteX11" fmla="*/ 4902200 w 11598031"/>
              <a:gd name="connsiteY11" fmla="*/ 3298216 h 5825516"/>
              <a:gd name="connsiteX12" fmla="*/ 5511800 w 11598031"/>
              <a:gd name="connsiteY12" fmla="*/ 2866416 h 5825516"/>
              <a:gd name="connsiteX13" fmla="*/ 5626100 w 11598031"/>
              <a:gd name="connsiteY13" fmla="*/ 3006116 h 5825516"/>
              <a:gd name="connsiteX14" fmla="*/ 6077439 w 11598031"/>
              <a:gd name="connsiteY14" fmla="*/ 2365617 h 5825516"/>
              <a:gd name="connsiteX15" fmla="*/ 6477000 w 11598031"/>
              <a:gd name="connsiteY15" fmla="*/ 2320316 h 5825516"/>
              <a:gd name="connsiteX16" fmla="*/ 6981093 w 11598031"/>
              <a:gd name="connsiteY16" fmla="*/ 1451218 h 5825516"/>
              <a:gd name="connsiteX17" fmla="*/ 7226300 w 11598031"/>
              <a:gd name="connsiteY17" fmla="*/ 1456716 h 5825516"/>
              <a:gd name="connsiteX18" fmla="*/ 7555523 w 11598031"/>
              <a:gd name="connsiteY18" fmla="*/ 821651 h 5825516"/>
              <a:gd name="connsiteX19" fmla="*/ 7854463 w 11598031"/>
              <a:gd name="connsiteY19" fmla="*/ 429406 h 5825516"/>
              <a:gd name="connsiteX20" fmla="*/ 8127025 w 11598031"/>
              <a:gd name="connsiteY20" fmla="*/ 0 h 5825516"/>
              <a:gd name="connsiteX21" fmla="*/ 8432800 w 11598031"/>
              <a:gd name="connsiteY21" fmla="*/ 256521 h 5825516"/>
              <a:gd name="connsiteX22" fmla="*/ 8670193 w 11598031"/>
              <a:gd name="connsiteY22" fmla="*/ 519634 h 5825516"/>
              <a:gd name="connsiteX23" fmla="*/ 8914426 w 11598031"/>
              <a:gd name="connsiteY23" fmla="*/ 1041530 h 5825516"/>
              <a:gd name="connsiteX24" fmla="*/ 9133253 w 11598031"/>
              <a:gd name="connsiteY24" fmla="*/ 1279241 h 5825516"/>
              <a:gd name="connsiteX25" fmla="*/ 9512300 w 11598031"/>
              <a:gd name="connsiteY25" fmla="*/ 1507061 h 5825516"/>
              <a:gd name="connsiteX26" fmla="*/ 9831754 w 11598031"/>
              <a:gd name="connsiteY26" fmla="*/ 1988816 h 5825516"/>
              <a:gd name="connsiteX27" fmla="*/ 10183446 w 11598031"/>
              <a:gd name="connsiteY27" fmla="*/ 1894485 h 5825516"/>
              <a:gd name="connsiteX28" fmla="*/ 10526346 w 11598031"/>
              <a:gd name="connsiteY28" fmla="*/ 2008705 h 5825516"/>
              <a:gd name="connsiteX29" fmla="*/ 10872177 w 11598031"/>
              <a:gd name="connsiteY29" fmla="*/ 1892575 h 5825516"/>
              <a:gd name="connsiteX30" fmla="*/ 11269785 w 11598031"/>
              <a:gd name="connsiteY30" fmla="*/ 1785605 h 5825516"/>
              <a:gd name="connsiteX31" fmla="*/ 11598031 w 11598031"/>
              <a:gd name="connsiteY31" fmla="*/ 1632360 h 5825516"/>
              <a:gd name="connsiteX32" fmla="*/ 11557977 w 11598031"/>
              <a:gd name="connsiteY32" fmla="*/ 5103579 h 5825516"/>
              <a:gd name="connsiteX33" fmla="*/ 12700 w 11598031"/>
              <a:gd name="connsiteY33" fmla="*/ 5825516 h 5825516"/>
              <a:gd name="connsiteX34" fmla="*/ 0 w 11598031"/>
              <a:gd name="connsiteY34" fmla="*/ 4263416 h 5825516"/>
              <a:gd name="connsiteX35" fmla="*/ 127000 w 11598031"/>
              <a:gd name="connsiteY35" fmla="*/ 4250716 h 58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598031" h="5825516">
                <a:moveTo>
                  <a:pt x="127000" y="4250716"/>
                </a:moveTo>
                <a:lnTo>
                  <a:pt x="914400" y="4136416"/>
                </a:lnTo>
                <a:lnTo>
                  <a:pt x="1104900" y="4022116"/>
                </a:lnTo>
                <a:lnTo>
                  <a:pt x="1409700" y="4161816"/>
                </a:lnTo>
                <a:lnTo>
                  <a:pt x="2006600" y="3945916"/>
                </a:lnTo>
                <a:lnTo>
                  <a:pt x="2362200" y="3971316"/>
                </a:lnTo>
                <a:lnTo>
                  <a:pt x="2803769" y="3827950"/>
                </a:lnTo>
                <a:lnTo>
                  <a:pt x="3238500" y="3920516"/>
                </a:lnTo>
                <a:lnTo>
                  <a:pt x="3822700" y="3577616"/>
                </a:lnTo>
                <a:lnTo>
                  <a:pt x="4098192" y="3283682"/>
                </a:lnTo>
                <a:lnTo>
                  <a:pt x="4381500" y="3476016"/>
                </a:lnTo>
                <a:lnTo>
                  <a:pt x="4902200" y="3298216"/>
                </a:lnTo>
                <a:lnTo>
                  <a:pt x="5511800" y="2866416"/>
                </a:lnTo>
                <a:lnTo>
                  <a:pt x="5626100" y="3006116"/>
                </a:lnTo>
                <a:lnTo>
                  <a:pt x="6077439" y="2365617"/>
                </a:lnTo>
                <a:lnTo>
                  <a:pt x="6477000" y="2320316"/>
                </a:lnTo>
                <a:lnTo>
                  <a:pt x="6981093" y="1451218"/>
                </a:lnTo>
                <a:lnTo>
                  <a:pt x="7226300" y="1456716"/>
                </a:lnTo>
                <a:lnTo>
                  <a:pt x="7555523" y="821651"/>
                </a:lnTo>
                <a:lnTo>
                  <a:pt x="7854463" y="429406"/>
                </a:lnTo>
                <a:lnTo>
                  <a:pt x="8127025" y="0"/>
                </a:lnTo>
                <a:lnTo>
                  <a:pt x="8432800" y="256521"/>
                </a:lnTo>
                <a:lnTo>
                  <a:pt x="8670193" y="519634"/>
                </a:lnTo>
                <a:lnTo>
                  <a:pt x="8914426" y="1041530"/>
                </a:lnTo>
                <a:lnTo>
                  <a:pt x="9133253" y="1279241"/>
                </a:lnTo>
                <a:lnTo>
                  <a:pt x="9512300" y="1507061"/>
                </a:lnTo>
                <a:lnTo>
                  <a:pt x="9831754" y="1988816"/>
                </a:lnTo>
                <a:lnTo>
                  <a:pt x="10183446" y="1894485"/>
                </a:lnTo>
                <a:lnTo>
                  <a:pt x="10526346" y="2008705"/>
                </a:lnTo>
                <a:lnTo>
                  <a:pt x="10872177" y="1892575"/>
                </a:lnTo>
                <a:lnTo>
                  <a:pt x="11269785" y="1785605"/>
                </a:lnTo>
                <a:lnTo>
                  <a:pt x="11598031" y="1632360"/>
                </a:lnTo>
                <a:cubicBezTo>
                  <a:pt x="11593798" y="2589093"/>
                  <a:pt x="11562210" y="4146846"/>
                  <a:pt x="11557977" y="5103579"/>
                </a:cubicBezTo>
                <a:lnTo>
                  <a:pt x="12700" y="5825516"/>
                </a:lnTo>
                <a:lnTo>
                  <a:pt x="0" y="4263416"/>
                </a:lnTo>
                <a:lnTo>
                  <a:pt x="127000" y="4250716"/>
                </a:lnTo>
                <a:close/>
              </a:path>
            </a:pathLst>
          </a:cu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77F304E-CEB7-3206-3322-2ADBDDDAF527}"/>
              </a:ext>
            </a:extLst>
          </p:cNvPr>
          <p:cNvSpPr txBox="1">
            <a:spLocks/>
          </p:cNvSpPr>
          <p:nvPr/>
        </p:nvSpPr>
        <p:spPr>
          <a:xfrm>
            <a:off x="6476393" y="4441663"/>
            <a:ext cx="1755442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'</a:t>
            </a:r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de Bitcoin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00C913-CB96-D949-14E6-6936ABEBE565}"/>
              </a:ext>
            </a:extLst>
          </p:cNvPr>
          <p:cNvSpPr txBox="1"/>
          <p:nvPr/>
        </p:nvSpPr>
        <p:spPr>
          <a:xfrm>
            <a:off x="4800043" y="5544619"/>
            <a:ext cx="53669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12 mots-clés perdus </a:t>
            </a:r>
            <a:r>
              <a:rPr lang="fr-FR" sz="15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devenus holders</a:t>
            </a:r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défaut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B88F3C1-40ED-BC12-3EE7-2E1481AF36D9}"/>
              </a:ext>
            </a:extLst>
          </p:cNvPr>
          <p:cNvCxnSpPr>
            <a:cxnSpLocks/>
          </p:cNvCxnSpPr>
          <p:nvPr/>
        </p:nvCxnSpPr>
        <p:spPr>
          <a:xfrm>
            <a:off x="10131180" y="4429601"/>
            <a:ext cx="0" cy="832803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2165C0DD-A55C-66C2-B450-0327066708F5}"/>
              </a:ext>
            </a:extLst>
          </p:cNvPr>
          <p:cNvSpPr txBox="1">
            <a:spLocks/>
          </p:cNvSpPr>
          <p:nvPr/>
        </p:nvSpPr>
        <p:spPr>
          <a:xfrm>
            <a:off x="10209228" y="3761454"/>
            <a:ext cx="1743616" cy="178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'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ont gagné </a:t>
            </a:r>
            <a:r>
              <a:rPr lang="fr-FR" sz="23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+100% /an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moy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depuis 2009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42C7A2BF-5221-8E83-FE21-8EAA3D52B95D}"/>
              </a:ext>
            </a:extLst>
          </p:cNvPr>
          <p:cNvSpPr txBox="1">
            <a:spLocks/>
          </p:cNvSpPr>
          <p:nvPr/>
        </p:nvSpPr>
        <p:spPr>
          <a:xfrm>
            <a:off x="10133954" y="1406282"/>
            <a:ext cx="1743614" cy="181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arrivistes prennent jusqu'à</a:t>
            </a:r>
          </a:p>
          <a:p>
            <a:pPr algn="ctr">
              <a:lnSpc>
                <a:spcPct val="110000"/>
              </a:lnSpc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-80%</a:t>
            </a:r>
            <a:r>
              <a:rPr lang="fr-FR" sz="2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 cycle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B5589EF-68FF-2929-49E7-6A23EE17FCF2}"/>
              </a:ext>
            </a:extLst>
          </p:cNvPr>
          <p:cNvCxnSpPr>
            <a:cxnSpLocks/>
          </p:cNvCxnSpPr>
          <p:nvPr/>
        </p:nvCxnSpPr>
        <p:spPr>
          <a:xfrm>
            <a:off x="10051852" y="1181100"/>
            <a:ext cx="0" cy="24120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6132540-8426-636A-EE5D-79CA78933854}"/>
              </a:ext>
            </a:extLst>
          </p:cNvPr>
          <p:cNvCxnSpPr>
            <a:cxnSpLocks/>
          </p:cNvCxnSpPr>
          <p:nvPr/>
        </p:nvCxnSpPr>
        <p:spPr>
          <a:xfrm>
            <a:off x="548637" y="5227003"/>
            <a:ext cx="948162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id="{FAC51710-E375-FB85-1995-E6F13F9CD529}"/>
              </a:ext>
            </a:extLst>
          </p:cNvPr>
          <p:cNvSpPr txBox="1">
            <a:spLocks/>
          </p:cNvSpPr>
          <p:nvPr/>
        </p:nvSpPr>
        <p:spPr>
          <a:xfrm>
            <a:off x="6920298" y="571622"/>
            <a:ext cx="886714" cy="58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DF3DD2-9F4B-677C-63BD-72B9EB08D406}"/>
              </a:ext>
            </a:extLst>
          </p:cNvPr>
          <p:cNvSpPr txBox="1"/>
          <p:nvPr/>
        </p:nvSpPr>
        <p:spPr>
          <a:xfrm>
            <a:off x="1515770" y="3585153"/>
            <a:ext cx="1765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  10/2022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FEFB9A9-BD0A-C47F-6767-5CD43F455F41}"/>
              </a:ext>
            </a:extLst>
          </p:cNvPr>
          <p:cNvCxnSpPr>
            <a:cxnSpLocks/>
          </p:cNvCxnSpPr>
          <p:nvPr/>
        </p:nvCxnSpPr>
        <p:spPr>
          <a:xfrm>
            <a:off x="576066" y="5832498"/>
            <a:ext cx="101318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49CB1A0-229E-731E-8324-5CBA51584EFD}"/>
              </a:ext>
            </a:extLst>
          </p:cNvPr>
          <p:cNvSpPr txBox="1"/>
          <p:nvPr/>
        </p:nvSpPr>
        <p:spPr>
          <a:xfrm>
            <a:off x="10723367" y="5647832"/>
            <a:ext cx="146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3474F0-B090-DE26-3DB8-47F20C709224}"/>
              </a:ext>
            </a:extLst>
          </p:cNvPr>
          <p:cNvSpPr txBox="1"/>
          <p:nvPr/>
        </p:nvSpPr>
        <p:spPr>
          <a:xfrm>
            <a:off x="569285" y="1807281"/>
            <a:ext cx="24919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Voir la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méthode DCA 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achat régulier</a:t>
            </a:r>
            <a:b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https://dcabtc.com/</a:t>
            </a:r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 le service FR :</a:t>
            </a:r>
          </a:p>
          <a:p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https://stackingsat.com</a:t>
            </a:r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A9B60C-C498-8B6E-3D3C-81F99D9DB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7" y="3443363"/>
            <a:ext cx="898185" cy="8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C9C56F5-A8D3-7B57-6F11-91C70670F788}"/>
              </a:ext>
            </a:extLst>
          </p:cNvPr>
          <p:cNvSpPr/>
          <p:nvPr/>
        </p:nvSpPr>
        <p:spPr>
          <a:xfrm>
            <a:off x="340472" y="1079500"/>
            <a:ext cx="10048128" cy="5295900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99955 w 11557000"/>
              <a:gd name="connsiteY0" fmla="*/ 420105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99955 w 115570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096427 w 11544300"/>
              <a:gd name="connsiteY9" fmla="*/ 318706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39961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44300" h="5575300">
                <a:moveTo>
                  <a:pt x="187255" y="4201050"/>
                </a:moveTo>
                <a:lnTo>
                  <a:pt x="726607" y="4100121"/>
                </a:lnTo>
                <a:lnTo>
                  <a:pt x="1077609" y="4025931"/>
                </a:lnTo>
                <a:lnTo>
                  <a:pt x="1440773" y="4138891"/>
                </a:lnTo>
                <a:lnTo>
                  <a:pt x="1760443" y="3976470"/>
                </a:lnTo>
                <a:lnTo>
                  <a:pt x="2349500" y="3975130"/>
                </a:lnTo>
                <a:lnTo>
                  <a:pt x="2802918" y="3737850"/>
                </a:lnTo>
                <a:lnTo>
                  <a:pt x="3225800" y="3897590"/>
                </a:lnTo>
                <a:lnTo>
                  <a:pt x="3707863" y="3688392"/>
                </a:lnTo>
                <a:lnTo>
                  <a:pt x="4154791" y="3334131"/>
                </a:lnTo>
                <a:lnTo>
                  <a:pt x="4397982" y="3546681"/>
                </a:lnTo>
                <a:lnTo>
                  <a:pt x="5064593" y="3154960"/>
                </a:lnTo>
                <a:lnTo>
                  <a:pt x="5469918" y="2709790"/>
                </a:lnTo>
                <a:lnTo>
                  <a:pt x="5715538" y="2782640"/>
                </a:lnTo>
                <a:lnTo>
                  <a:pt x="6146800" y="1854200"/>
                </a:lnTo>
                <a:lnTo>
                  <a:pt x="6464300" y="2070100"/>
                </a:lnTo>
                <a:lnTo>
                  <a:pt x="7023100" y="939800"/>
                </a:lnTo>
                <a:lnTo>
                  <a:pt x="7213600" y="1206500"/>
                </a:lnTo>
                <a:lnTo>
                  <a:pt x="7556500" y="266700"/>
                </a:lnTo>
                <a:lnTo>
                  <a:pt x="7937500" y="520700"/>
                </a:lnTo>
                <a:lnTo>
                  <a:pt x="8128000" y="0"/>
                </a:lnTo>
                <a:lnTo>
                  <a:pt x="8420100" y="774700"/>
                </a:lnTo>
                <a:lnTo>
                  <a:pt x="8534400" y="647700"/>
                </a:lnTo>
                <a:lnTo>
                  <a:pt x="8915400" y="1651000"/>
                </a:lnTo>
                <a:lnTo>
                  <a:pt x="9093200" y="1498600"/>
                </a:lnTo>
                <a:lnTo>
                  <a:pt x="9372600" y="2235200"/>
                </a:lnTo>
                <a:lnTo>
                  <a:pt x="9499600" y="2032000"/>
                </a:lnTo>
                <a:lnTo>
                  <a:pt x="9969500" y="2514600"/>
                </a:lnTo>
                <a:lnTo>
                  <a:pt x="10198100" y="2463800"/>
                </a:lnTo>
                <a:lnTo>
                  <a:pt x="10541000" y="2794000"/>
                </a:lnTo>
                <a:lnTo>
                  <a:pt x="10845800" y="2590800"/>
                </a:lnTo>
                <a:lnTo>
                  <a:pt x="11188700" y="2832100"/>
                </a:lnTo>
                <a:lnTo>
                  <a:pt x="11544300" y="2679700"/>
                </a:lnTo>
                <a:cubicBezTo>
                  <a:pt x="11540067" y="3636433"/>
                  <a:pt x="11535833" y="4593167"/>
                  <a:pt x="11531600" y="5549900"/>
                </a:cubicBezTo>
                <a:lnTo>
                  <a:pt x="0" y="5575300"/>
                </a:lnTo>
                <a:lnTo>
                  <a:pt x="31073" y="4253861"/>
                </a:lnTo>
                <a:lnTo>
                  <a:pt x="187255" y="420105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CCCCC-40F7-5F20-DCEA-1E14708F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72" y="749648"/>
            <a:ext cx="5058228" cy="1907382"/>
          </a:xfrm>
        </p:spPr>
        <p:txBody>
          <a:bodyPr>
            <a:normAutofit/>
          </a:bodyPr>
          <a:lstStyle/>
          <a:p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Speculative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Couches spéculatives au-dessus des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Bitcoiners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qui n'y touchent pas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587C8773-7DEC-69AC-6E4E-295778357424}"/>
              </a:ext>
            </a:extLst>
          </p:cNvPr>
          <p:cNvSpPr/>
          <p:nvPr/>
        </p:nvSpPr>
        <p:spPr>
          <a:xfrm>
            <a:off x="330200" y="1968500"/>
            <a:ext cx="10071100" cy="4165599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57000" h="5575300">
                <a:moveTo>
                  <a:pt x="127000" y="4000500"/>
                </a:moveTo>
                <a:lnTo>
                  <a:pt x="914400" y="3886200"/>
                </a:lnTo>
                <a:lnTo>
                  <a:pt x="1104900" y="3771900"/>
                </a:lnTo>
                <a:lnTo>
                  <a:pt x="1409700" y="3911600"/>
                </a:lnTo>
                <a:lnTo>
                  <a:pt x="2006600" y="3695700"/>
                </a:lnTo>
                <a:lnTo>
                  <a:pt x="2362200" y="3721100"/>
                </a:lnTo>
                <a:lnTo>
                  <a:pt x="2844800" y="3403600"/>
                </a:lnTo>
                <a:lnTo>
                  <a:pt x="3238500" y="3670300"/>
                </a:lnTo>
                <a:lnTo>
                  <a:pt x="3822700" y="3327400"/>
                </a:lnTo>
                <a:lnTo>
                  <a:pt x="4152900" y="2946400"/>
                </a:lnTo>
                <a:lnTo>
                  <a:pt x="4381500" y="3225800"/>
                </a:lnTo>
                <a:lnTo>
                  <a:pt x="4902200" y="3048000"/>
                </a:lnTo>
                <a:lnTo>
                  <a:pt x="5511800" y="2616200"/>
                </a:lnTo>
                <a:lnTo>
                  <a:pt x="5626100" y="2755900"/>
                </a:lnTo>
                <a:lnTo>
                  <a:pt x="6159500" y="1854200"/>
                </a:lnTo>
                <a:lnTo>
                  <a:pt x="6477000" y="2070100"/>
                </a:lnTo>
                <a:lnTo>
                  <a:pt x="7035800" y="939800"/>
                </a:lnTo>
                <a:lnTo>
                  <a:pt x="7226300" y="1206500"/>
                </a:lnTo>
                <a:lnTo>
                  <a:pt x="7569200" y="266700"/>
                </a:lnTo>
                <a:lnTo>
                  <a:pt x="7950200" y="520700"/>
                </a:lnTo>
                <a:lnTo>
                  <a:pt x="8140700" y="0"/>
                </a:lnTo>
                <a:lnTo>
                  <a:pt x="8432800" y="774700"/>
                </a:lnTo>
                <a:lnTo>
                  <a:pt x="8547100" y="647700"/>
                </a:lnTo>
                <a:lnTo>
                  <a:pt x="8928100" y="1651000"/>
                </a:lnTo>
                <a:lnTo>
                  <a:pt x="9105900" y="1498600"/>
                </a:lnTo>
                <a:lnTo>
                  <a:pt x="9385300" y="2235200"/>
                </a:lnTo>
                <a:lnTo>
                  <a:pt x="9512300" y="2032000"/>
                </a:lnTo>
                <a:lnTo>
                  <a:pt x="9982200" y="2514600"/>
                </a:lnTo>
                <a:lnTo>
                  <a:pt x="10210800" y="2463800"/>
                </a:lnTo>
                <a:lnTo>
                  <a:pt x="10553700" y="2794000"/>
                </a:lnTo>
                <a:lnTo>
                  <a:pt x="10858500" y="2590800"/>
                </a:lnTo>
                <a:lnTo>
                  <a:pt x="11201400" y="2832100"/>
                </a:lnTo>
                <a:lnTo>
                  <a:pt x="11557000" y="2679700"/>
                </a:lnTo>
                <a:cubicBezTo>
                  <a:pt x="11552767" y="3636433"/>
                  <a:pt x="11548533" y="4593167"/>
                  <a:pt x="11544300" y="5549900"/>
                </a:cubicBezTo>
                <a:lnTo>
                  <a:pt x="12700" y="5575300"/>
                </a:lnTo>
                <a:lnTo>
                  <a:pt x="0" y="4013200"/>
                </a:lnTo>
                <a:lnTo>
                  <a:pt x="127000" y="4000500"/>
                </a:lnTo>
                <a:close/>
              </a:path>
            </a:pathLst>
          </a:custGeom>
          <a:solidFill>
            <a:srgbClr val="FFFF7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20ACED-6B77-1787-C0D2-3FF33025E70D}"/>
              </a:ext>
            </a:extLst>
          </p:cNvPr>
          <p:cNvSpPr/>
          <p:nvPr/>
        </p:nvSpPr>
        <p:spPr>
          <a:xfrm>
            <a:off x="330200" y="2857501"/>
            <a:ext cx="10094937" cy="3136898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201400 w 11584354"/>
              <a:gd name="connsiteY31" fmla="*/ 2832100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74046 w 11584354"/>
              <a:gd name="connsiteY31" fmla="*/ 250284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69200 w 11584354"/>
              <a:gd name="connsiteY18" fmla="*/ 11305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1 w 11584354"/>
              <a:gd name="connsiteY19" fmla="*/ 367049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84354" h="5421650">
                <a:moveTo>
                  <a:pt x="127000" y="3846850"/>
                </a:moveTo>
                <a:lnTo>
                  <a:pt x="914400" y="3732550"/>
                </a:lnTo>
                <a:lnTo>
                  <a:pt x="1104900" y="3618250"/>
                </a:lnTo>
                <a:lnTo>
                  <a:pt x="1409700" y="3757950"/>
                </a:lnTo>
                <a:lnTo>
                  <a:pt x="2006600" y="3542050"/>
                </a:lnTo>
                <a:lnTo>
                  <a:pt x="2362200" y="3567450"/>
                </a:lnTo>
                <a:lnTo>
                  <a:pt x="2844800" y="3249950"/>
                </a:lnTo>
                <a:lnTo>
                  <a:pt x="3238500" y="3516650"/>
                </a:lnTo>
                <a:lnTo>
                  <a:pt x="3822700" y="3173750"/>
                </a:lnTo>
                <a:lnTo>
                  <a:pt x="4152900" y="2792750"/>
                </a:lnTo>
                <a:lnTo>
                  <a:pt x="4381500" y="3072150"/>
                </a:lnTo>
                <a:lnTo>
                  <a:pt x="4902200" y="2894350"/>
                </a:lnTo>
                <a:lnTo>
                  <a:pt x="5511800" y="2462550"/>
                </a:lnTo>
                <a:lnTo>
                  <a:pt x="5626100" y="2602250"/>
                </a:lnTo>
                <a:lnTo>
                  <a:pt x="6159500" y="1700550"/>
                </a:lnTo>
                <a:lnTo>
                  <a:pt x="6477000" y="1916450"/>
                </a:lnTo>
                <a:lnTo>
                  <a:pt x="7035800" y="786150"/>
                </a:lnTo>
                <a:lnTo>
                  <a:pt x="7226300" y="1052850"/>
                </a:lnTo>
                <a:lnTo>
                  <a:pt x="7596554" y="266700"/>
                </a:lnTo>
                <a:lnTo>
                  <a:pt x="7950201" y="367049"/>
                </a:lnTo>
                <a:lnTo>
                  <a:pt x="8168055" y="0"/>
                </a:lnTo>
                <a:lnTo>
                  <a:pt x="8432800" y="621050"/>
                </a:lnTo>
                <a:lnTo>
                  <a:pt x="8547100" y="494050"/>
                </a:lnTo>
                <a:lnTo>
                  <a:pt x="8873393" y="1190050"/>
                </a:lnTo>
                <a:lnTo>
                  <a:pt x="9051192" y="1191300"/>
                </a:lnTo>
                <a:lnTo>
                  <a:pt x="9385300" y="1862049"/>
                </a:lnTo>
                <a:lnTo>
                  <a:pt x="9553331" y="1856401"/>
                </a:lnTo>
                <a:lnTo>
                  <a:pt x="9900139" y="2141450"/>
                </a:lnTo>
                <a:lnTo>
                  <a:pt x="10197123" y="2090651"/>
                </a:lnTo>
                <a:lnTo>
                  <a:pt x="10567377" y="2442800"/>
                </a:lnTo>
                <a:lnTo>
                  <a:pt x="10817470" y="2217650"/>
                </a:lnTo>
                <a:lnTo>
                  <a:pt x="11174046" y="2349199"/>
                </a:lnTo>
                <a:lnTo>
                  <a:pt x="11584354" y="2174851"/>
                </a:lnTo>
                <a:cubicBezTo>
                  <a:pt x="11580121" y="3131584"/>
                  <a:pt x="11548533" y="4439517"/>
                  <a:pt x="11544300" y="5396250"/>
                </a:cubicBezTo>
                <a:lnTo>
                  <a:pt x="12700" y="5421650"/>
                </a:lnTo>
                <a:lnTo>
                  <a:pt x="0" y="3859550"/>
                </a:lnTo>
                <a:lnTo>
                  <a:pt x="127000" y="384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F288B7B-73D4-09F7-E2B7-ADDA91AC5E8D}"/>
              </a:ext>
            </a:extLst>
          </p:cNvPr>
          <p:cNvSpPr txBox="1">
            <a:spLocks/>
          </p:cNvSpPr>
          <p:nvPr/>
        </p:nvSpPr>
        <p:spPr>
          <a:xfrm>
            <a:off x="6767496" y="1485777"/>
            <a:ext cx="1062445" cy="67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"kids"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7395C51-60F5-89D0-84AA-5DA4AA3A0BBC}"/>
              </a:ext>
            </a:extLst>
          </p:cNvPr>
          <p:cNvSpPr txBox="1">
            <a:spLocks/>
          </p:cNvSpPr>
          <p:nvPr/>
        </p:nvSpPr>
        <p:spPr>
          <a:xfrm>
            <a:off x="6522134" y="2345485"/>
            <a:ext cx="1573237" cy="567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D790643-43D7-6CE3-2468-6BC5EEA53EC9}"/>
              </a:ext>
            </a:extLst>
          </p:cNvPr>
          <p:cNvSpPr txBox="1">
            <a:spLocks/>
          </p:cNvSpPr>
          <p:nvPr/>
        </p:nvSpPr>
        <p:spPr>
          <a:xfrm>
            <a:off x="6629400" y="3220765"/>
            <a:ext cx="1465971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instit. trading- </a:t>
            </a:r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5558CAF1-DF8B-45E9-B7D3-7642693749DB}"/>
              </a:ext>
            </a:extLst>
          </p:cNvPr>
          <p:cNvSpPr/>
          <p:nvPr/>
        </p:nvSpPr>
        <p:spPr>
          <a:xfrm>
            <a:off x="317500" y="5400198"/>
            <a:ext cx="10083018" cy="10414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  <a:gd name="connsiteX0" fmla="*/ 12700 w 10731500"/>
              <a:gd name="connsiteY0" fmla="*/ 0 h 863600"/>
              <a:gd name="connsiteX1" fmla="*/ 10718800 w 10731500"/>
              <a:gd name="connsiteY1" fmla="*/ 50800 h 863600"/>
              <a:gd name="connsiteX2" fmla="*/ 10731500 w 10731500"/>
              <a:gd name="connsiteY2" fmla="*/ 863600 h 863600"/>
              <a:gd name="connsiteX3" fmla="*/ 0 w 10731500"/>
              <a:gd name="connsiteY3" fmla="*/ 863600 h 863600"/>
              <a:gd name="connsiteX4" fmla="*/ 12700 w 10731500"/>
              <a:gd name="connsiteY4" fmla="*/ 0 h 863600"/>
              <a:gd name="connsiteX0" fmla="*/ 12700 w 10731500"/>
              <a:gd name="connsiteY0" fmla="*/ 177800 h 1041400"/>
              <a:gd name="connsiteX1" fmla="*/ 10718800 w 10731500"/>
              <a:gd name="connsiteY1" fmla="*/ 0 h 1041400"/>
              <a:gd name="connsiteX2" fmla="*/ 10731500 w 10731500"/>
              <a:gd name="connsiteY2" fmla="*/ 1041400 h 1041400"/>
              <a:gd name="connsiteX3" fmla="*/ 0 w 10731500"/>
              <a:gd name="connsiteY3" fmla="*/ 1041400 h 1041400"/>
              <a:gd name="connsiteX4" fmla="*/ 12700 w 10731500"/>
              <a:gd name="connsiteY4" fmla="*/ 17780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1041400">
                <a:moveTo>
                  <a:pt x="12700" y="177800"/>
                </a:moveTo>
                <a:lnTo>
                  <a:pt x="10718800" y="0"/>
                </a:lnTo>
                <a:lnTo>
                  <a:pt x="10731500" y="1041400"/>
                </a:lnTo>
                <a:lnTo>
                  <a:pt x="0" y="1041400"/>
                </a:lnTo>
                <a:lnTo>
                  <a:pt x="12700" y="17780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F1509-02D8-EEA5-B0D6-B0ECF2A9ACBE}"/>
              </a:ext>
            </a:extLst>
          </p:cNvPr>
          <p:cNvSpPr/>
          <p:nvPr/>
        </p:nvSpPr>
        <p:spPr>
          <a:xfrm>
            <a:off x="330200" y="5049203"/>
            <a:ext cx="10071100" cy="8128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812800">
                <a:moveTo>
                  <a:pt x="12700" y="368300"/>
                </a:moveTo>
                <a:lnTo>
                  <a:pt x="10718800" y="0"/>
                </a:lnTo>
                <a:lnTo>
                  <a:pt x="10731500" y="812800"/>
                </a:lnTo>
                <a:lnTo>
                  <a:pt x="0" y="812800"/>
                </a:lnTo>
                <a:lnTo>
                  <a:pt x="12700" y="368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B6BF2C0-500F-7E72-39C2-F0EAB8A8F2D6}"/>
              </a:ext>
            </a:extLst>
          </p:cNvPr>
          <p:cNvSpPr/>
          <p:nvPr/>
        </p:nvSpPr>
        <p:spPr>
          <a:xfrm>
            <a:off x="317500" y="3949701"/>
            <a:ext cx="10106855" cy="1733112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9096"/>
              <a:gd name="connsiteY0" fmla="*/ 4000500 h 5575300"/>
              <a:gd name="connsiteX1" fmla="*/ 914400 w 11559096"/>
              <a:gd name="connsiteY1" fmla="*/ 3886200 h 5575300"/>
              <a:gd name="connsiteX2" fmla="*/ 1104900 w 11559096"/>
              <a:gd name="connsiteY2" fmla="*/ 3771900 h 5575300"/>
              <a:gd name="connsiteX3" fmla="*/ 1409700 w 11559096"/>
              <a:gd name="connsiteY3" fmla="*/ 3911600 h 5575300"/>
              <a:gd name="connsiteX4" fmla="*/ 2006600 w 11559096"/>
              <a:gd name="connsiteY4" fmla="*/ 3695700 h 5575300"/>
              <a:gd name="connsiteX5" fmla="*/ 2362200 w 11559096"/>
              <a:gd name="connsiteY5" fmla="*/ 3721100 h 5575300"/>
              <a:gd name="connsiteX6" fmla="*/ 2844800 w 11559096"/>
              <a:gd name="connsiteY6" fmla="*/ 3403600 h 5575300"/>
              <a:gd name="connsiteX7" fmla="*/ 3238500 w 11559096"/>
              <a:gd name="connsiteY7" fmla="*/ 3670300 h 5575300"/>
              <a:gd name="connsiteX8" fmla="*/ 3822700 w 11559096"/>
              <a:gd name="connsiteY8" fmla="*/ 3327400 h 5575300"/>
              <a:gd name="connsiteX9" fmla="*/ 4152900 w 11559096"/>
              <a:gd name="connsiteY9" fmla="*/ 2946400 h 5575300"/>
              <a:gd name="connsiteX10" fmla="*/ 4381500 w 11559096"/>
              <a:gd name="connsiteY10" fmla="*/ 3225800 h 5575300"/>
              <a:gd name="connsiteX11" fmla="*/ 4902200 w 11559096"/>
              <a:gd name="connsiteY11" fmla="*/ 3048000 h 5575300"/>
              <a:gd name="connsiteX12" fmla="*/ 5511800 w 11559096"/>
              <a:gd name="connsiteY12" fmla="*/ 2616200 h 5575300"/>
              <a:gd name="connsiteX13" fmla="*/ 5626100 w 11559096"/>
              <a:gd name="connsiteY13" fmla="*/ 2755900 h 5575300"/>
              <a:gd name="connsiteX14" fmla="*/ 6159500 w 11559096"/>
              <a:gd name="connsiteY14" fmla="*/ 1854200 h 5575300"/>
              <a:gd name="connsiteX15" fmla="*/ 6477000 w 11559096"/>
              <a:gd name="connsiteY15" fmla="*/ 2070100 h 5575300"/>
              <a:gd name="connsiteX16" fmla="*/ 7035800 w 11559096"/>
              <a:gd name="connsiteY16" fmla="*/ 939800 h 5575300"/>
              <a:gd name="connsiteX17" fmla="*/ 7226300 w 11559096"/>
              <a:gd name="connsiteY17" fmla="*/ 1206500 h 5575300"/>
              <a:gd name="connsiteX18" fmla="*/ 7569200 w 11559096"/>
              <a:gd name="connsiteY18" fmla="*/ 266700 h 5575300"/>
              <a:gd name="connsiteX19" fmla="*/ 7950200 w 11559096"/>
              <a:gd name="connsiteY19" fmla="*/ 520700 h 5575300"/>
              <a:gd name="connsiteX20" fmla="*/ 8140700 w 11559096"/>
              <a:gd name="connsiteY20" fmla="*/ 0 h 5575300"/>
              <a:gd name="connsiteX21" fmla="*/ 8432800 w 11559096"/>
              <a:gd name="connsiteY21" fmla="*/ 774700 h 5575300"/>
              <a:gd name="connsiteX22" fmla="*/ 8547100 w 11559096"/>
              <a:gd name="connsiteY22" fmla="*/ 647700 h 5575300"/>
              <a:gd name="connsiteX23" fmla="*/ 8928100 w 11559096"/>
              <a:gd name="connsiteY23" fmla="*/ 1651000 h 5575300"/>
              <a:gd name="connsiteX24" fmla="*/ 9105900 w 11559096"/>
              <a:gd name="connsiteY24" fmla="*/ 1498600 h 5575300"/>
              <a:gd name="connsiteX25" fmla="*/ 9385300 w 11559096"/>
              <a:gd name="connsiteY25" fmla="*/ 2235200 h 5575300"/>
              <a:gd name="connsiteX26" fmla="*/ 9512300 w 11559096"/>
              <a:gd name="connsiteY26" fmla="*/ 2032000 h 5575300"/>
              <a:gd name="connsiteX27" fmla="*/ 9982200 w 11559096"/>
              <a:gd name="connsiteY27" fmla="*/ 2514600 h 5575300"/>
              <a:gd name="connsiteX28" fmla="*/ 10210800 w 11559096"/>
              <a:gd name="connsiteY28" fmla="*/ 2463800 h 5575300"/>
              <a:gd name="connsiteX29" fmla="*/ 10553700 w 11559096"/>
              <a:gd name="connsiteY29" fmla="*/ 2794000 h 5575300"/>
              <a:gd name="connsiteX30" fmla="*/ 10858500 w 11559096"/>
              <a:gd name="connsiteY30" fmla="*/ 2590800 h 5575300"/>
              <a:gd name="connsiteX31" fmla="*/ 11201400 w 11559096"/>
              <a:gd name="connsiteY31" fmla="*/ 2832100 h 5575300"/>
              <a:gd name="connsiteX32" fmla="*/ 11557000 w 11559096"/>
              <a:gd name="connsiteY32" fmla="*/ 2679700 h 5575300"/>
              <a:gd name="connsiteX33" fmla="*/ 11557977 w 11559096"/>
              <a:gd name="connsiteY33" fmla="*/ 4853363 h 5575300"/>
              <a:gd name="connsiteX34" fmla="*/ 12700 w 11559096"/>
              <a:gd name="connsiteY34" fmla="*/ 5575300 h 5575300"/>
              <a:gd name="connsiteX35" fmla="*/ 0 w 11559096"/>
              <a:gd name="connsiteY35" fmla="*/ 4013200 h 5575300"/>
              <a:gd name="connsiteX36" fmla="*/ 127000 w 11559096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832100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913816 w 11570677"/>
              <a:gd name="connsiteY26" fmla="*/ 2384000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402198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228064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3733800 h 5308600"/>
              <a:gd name="connsiteX1" fmla="*/ 914400 w 11570677"/>
              <a:gd name="connsiteY1" fmla="*/ 3619500 h 5308600"/>
              <a:gd name="connsiteX2" fmla="*/ 1104900 w 11570677"/>
              <a:gd name="connsiteY2" fmla="*/ 3505200 h 5308600"/>
              <a:gd name="connsiteX3" fmla="*/ 1409700 w 11570677"/>
              <a:gd name="connsiteY3" fmla="*/ 3644900 h 5308600"/>
              <a:gd name="connsiteX4" fmla="*/ 2006600 w 11570677"/>
              <a:gd name="connsiteY4" fmla="*/ 3429000 h 5308600"/>
              <a:gd name="connsiteX5" fmla="*/ 2362200 w 11570677"/>
              <a:gd name="connsiteY5" fmla="*/ 3454400 h 5308600"/>
              <a:gd name="connsiteX6" fmla="*/ 2844800 w 11570677"/>
              <a:gd name="connsiteY6" fmla="*/ 3136900 h 5308600"/>
              <a:gd name="connsiteX7" fmla="*/ 3238500 w 11570677"/>
              <a:gd name="connsiteY7" fmla="*/ 3403600 h 5308600"/>
              <a:gd name="connsiteX8" fmla="*/ 3822700 w 11570677"/>
              <a:gd name="connsiteY8" fmla="*/ 3060700 h 5308600"/>
              <a:gd name="connsiteX9" fmla="*/ 4152900 w 11570677"/>
              <a:gd name="connsiteY9" fmla="*/ 2679700 h 5308600"/>
              <a:gd name="connsiteX10" fmla="*/ 4381500 w 11570677"/>
              <a:gd name="connsiteY10" fmla="*/ 2959100 h 5308600"/>
              <a:gd name="connsiteX11" fmla="*/ 4902200 w 11570677"/>
              <a:gd name="connsiteY11" fmla="*/ 2781300 h 5308600"/>
              <a:gd name="connsiteX12" fmla="*/ 5511800 w 11570677"/>
              <a:gd name="connsiteY12" fmla="*/ 2349500 h 5308600"/>
              <a:gd name="connsiteX13" fmla="*/ 5626100 w 11570677"/>
              <a:gd name="connsiteY13" fmla="*/ 2489200 h 5308600"/>
              <a:gd name="connsiteX14" fmla="*/ 6159500 w 11570677"/>
              <a:gd name="connsiteY14" fmla="*/ 1587500 h 5308600"/>
              <a:gd name="connsiteX15" fmla="*/ 6477000 w 11570677"/>
              <a:gd name="connsiteY15" fmla="*/ 1803400 h 5308600"/>
              <a:gd name="connsiteX16" fmla="*/ 7035800 w 11570677"/>
              <a:gd name="connsiteY16" fmla="*/ 673100 h 5308600"/>
              <a:gd name="connsiteX17" fmla="*/ 7226300 w 11570677"/>
              <a:gd name="connsiteY17" fmla="*/ 939800 h 5308600"/>
              <a:gd name="connsiteX18" fmla="*/ 7569200 w 11570677"/>
              <a:gd name="connsiteY18" fmla="*/ 0 h 5308600"/>
              <a:gd name="connsiteX19" fmla="*/ 7950200 w 11570677"/>
              <a:gd name="connsiteY19" fmla="*/ 254000 h 5308600"/>
              <a:gd name="connsiteX20" fmla="*/ 8140701 w 11570677"/>
              <a:gd name="connsiteY20" fmla="*/ 38035 h 5308600"/>
              <a:gd name="connsiteX21" fmla="*/ 8432800 w 11570677"/>
              <a:gd name="connsiteY21" fmla="*/ 508000 h 5308600"/>
              <a:gd name="connsiteX22" fmla="*/ 8547100 w 11570677"/>
              <a:gd name="connsiteY22" fmla="*/ 381000 h 5308600"/>
              <a:gd name="connsiteX23" fmla="*/ 8928100 w 11570677"/>
              <a:gd name="connsiteY23" fmla="*/ 1384300 h 5308600"/>
              <a:gd name="connsiteX24" fmla="*/ 9105900 w 11570677"/>
              <a:gd name="connsiteY24" fmla="*/ 1231900 h 5308600"/>
              <a:gd name="connsiteX25" fmla="*/ 9539654 w 11570677"/>
              <a:gd name="connsiteY25" fmla="*/ 1417030 h 5308600"/>
              <a:gd name="connsiteX26" fmla="*/ 9886462 w 11570677"/>
              <a:gd name="connsiteY26" fmla="*/ 1856098 h 5308600"/>
              <a:gd name="connsiteX27" fmla="*/ 10183446 w 11570677"/>
              <a:gd name="connsiteY27" fmla="*/ 1761764 h 5308600"/>
              <a:gd name="connsiteX28" fmla="*/ 10526346 w 11570677"/>
              <a:gd name="connsiteY28" fmla="*/ 1961364 h 5308600"/>
              <a:gd name="connsiteX29" fmla="*/ 10858500 w 11570677"/>
              <a:gd name="connsiteY29" fmla="*/ 1845232 h 5308600"/>
              <a:gd name="connsiteX30" fmla="*/ 11242431 w 11570677"/>
              <a:gd name="connsiteY30" fmla="*/ 1738263 h 5308600"/>
              <a:gd name="connsiteX31" fmla="*/ 11570677 w 11570677"/>
              <a:gd name="connsiteY31" fmla="*/ 1542328 h 5308600"/>
              <a:gd name="connsiteX32" fmla="*/ 11557977 w 11570677"/>
              <a:gd name="connsiteY32" fmla="*/ 4586663 h 5308600"/>
              <a:gd name="connsiteX33" fmla="*/ 12700 w 11570677"/>
              <a:gd name="connsiteY33" fmla="*/ 5308600 h 5308600"/>
              <a:gd name="connsiteX34" fmla="*/ 0 w 11570677"/>
              <a:gd name="connsiteY34" fmla="*/ 3746500 h 5308600"/>
              <a:gd name="connsiteX35" fmla="*/ 127000 w 11570677"/>
              <a:gd name="connsiteY35" fmla="*/ 3733800 h 5308600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547100 w 11570677"/>
              <a:gd name="connsiteY22" fmla="*/ 342965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444097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98031"/>
              <a:gd name="connsiteY0" fmla="*/ 3695765 h 5270565"/>
              <a:gd name="connsiteX1" fmla="*/ 914400 w 11598031"/>
              <a:gd name="connsiteY1" fmla="*/ 3581465 h 5270565"/>
              <a:gd name="connsiteX2" fmla="*/ 1104900 w 11598031"/>
              <a:gd name="connsiteY2" fmla="*/ 3467165 h 5270565"/>
              <a:gd name="connsiteX3" fmla="*/ 1409700 w 11598031"/>
              <a:gd name="connsiteY3" fmla="*/ 3606865 h 5270565"/>
              <a:gd name="connsiteX4" fmla="*/ 2006600 w 11598031"/>
              <a:gd name="connsiteY4" fmla="*/ 3390965 h 5270565"/>
              <a:gd name="connsiteX5" fmla="*/ 2362200 w 11598031"/>
              <a:gd name="connsiteY5" fmla="*/ 3416365 h 5270565"/>
              <a:gd name="connsiteX6" fmla="*/ 2803769 w 11598031"/>
              <a:gd name="connsiteY6" fmla="*/ 3272999 h 5270565"/>
              <a:gd name="connsiteX7" fmla="*/ 3238500 w 11598031"/>
              <a:gd name="connsiteY7" fmla="*/ 3365565 h 5270565"/>
              <a:gd name="connsiteX8" fmla="*/ 3822700 w 11598031"/>
              <a:gd name="connsiteY8" fmla="*/ 3022665 h 5270565"/>
              <a:gd name="connsiteX9" fmla="*/ 4098192 w 11598031"/>
              <a:gd name="connsiteY9" fmla="*/ 2728731 h 5270565"/>
              <a:gd name="connsiteX10" fmla="*/ 4381500 w 11598031"/>
              <a:gd name="connsiteY10" fmla="*/ 2921065 h 5270565"/>
              <a:gd name="connsiteX11" fmla="*/ 4902200 w 11598031"/>
              <a:gd name="connsiteY11" fmla="*/ 2743265 h 5270565"/>
              <a:gd name="connsiteX12" fmla="*/ 5511800 w 11598031"/>
              <a:gd name="connsiteY12" fmla="*/ 2311465 h 5270565"/>
              <a:gd name="connsiteX13" fmla="*/ 5626100 w 11598031"/>
              <a:gd name="connsiteY13" fmla="*/ 2451165 h 5270565"/>
              <a:gd name="connsiteX14" fmla="*/ 6077439 w 11598031"/>
              <a:gd name="connsiteY14" fmla="*/ 1810666 h 5270565"/>
              <a:gd name="connsiteX15" fmla="*/ 6477000 w 11598031"/>
              <a:gd name="connsiteY15" fmla="*/ 1765365 h 5270565"/>
              <a:gd name="connsiteX16" fmla="*/ 6981093 w 11598031"/>
              <a:gd name="connsiteY16" fmla="*/ 896267 h 5270565"/>
              <a:gd name="connsiteX17" fmla="*/ 7226300 w 11598031"/>
              <a:gd name="connsiteY17" fmla="*/ 901765 h 5270565"/>
              <a:gd name="connsiteX18" fmla="*/ 7555523 w 11598031"/>
              <a:gd name="connsiteY18" fmla="*/ 266700 h 5270565"/>
              <a:gd name="connsiteX19" fmla="*/ 7950200 w 11598031"/>
              <a:gd name="connsiteY19" fmla="*/ 215965 h 5270565"/>
              <a:gd name="connsiteX20" fmla="*/ 8140701 w 11598031"/>
              <a:gd name="connsiteY20" fmla="*/ 0 h 5270565"/>
              <a:gd name="connsiteX21" fmla="*/ 8432800 w 11598031"/>
              <a:gd name="connsiteY21" fmla="*/ 469965 h 5270565"/>
              <a:gd name="connsiteX22" fmla="*/ 8697546 w 11598031"/>
              <a:gd name="connsiteY22" fmla="*/ 647700 h 5270565"/>
              <a:gd name="connsiteX23" fmla="*/ 8914424 w 11598031"/>
              <a:gd name="connsiteY23" fmla="*/ 1041531 h 5270565"/>
              <a:gd name="connsiteX24" fmla="*/ 9105900 w 11598031"/>
              <a:gd name="connsiteY24" fmla="*/ 1193865 h 5270565"/>
              <a:gd name="connsiteX25" fmla="*/ 9512300 w 11598031"/>
              <a:gd name="connsiteY25" fmla="*/ 1250929 h 5270565"/>
              <a:gd name="connsiteX26" fmla="*/ 9845431 w 11598031"/>
              <a:gd name="connsiteY26" fmla="*/ 1519242 h 5270565"/>
              <a:gd name="connsiteX27" fmla="*/ 10197123 w 11598031"/>
              <a:gd name="connsiteY27" fmla="*/ 1467599 h 5270565"/>
              <a:gd name="connsiteX28" fmla="*/ 10526346 w 11598031"/>
              <a:gd name="connsiteY28" fmla="*/ 1539131 h 5270565"/>
              <a:gd name="connsiteX29" fmla="*/ 10899531 w 11598031"/>
              <a:gd name="connsiteY29" fmla="*/ 1551067 h 5270565"/>
              <a:gd name="connsiteX30" fmla="*/ 11242431 w 11598031"/>
              <a:gd name="connsiteY30" fmla="*/ 1444097 h 5270565"/>
              <a:gd name="connsiteX31" fmla="*/ 11598031 w 11598031"/>
              <a:gd name="connsiteY31" fmla="*/ 1034720 h 5270565"/>
              <a:gd name="connsiteX32" fmla="*/ 11557977 w 11598031"/>
              <a:gd name="connsiteY32" fmla="*/ 4548628 h 5270565"/>
              <a:gd name="connsiteX33" fmla="*/ 12700 w 11598031"/>
              <a:gd name="connsiteY33" fmla="*/ 5270565 h 5270565"/>
              <a:gd name="connsiteX34" fmla="*/ 0 w 11598031"/>
              <a:gd name="connsiteY34" fmla="*/ 3708465 h 5270565"/>
              <a:gd name="connsiteX35" fmla="*/ 127000 w 11598031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32800 w 11584354"/>
              <a:gd name="connsiteY21" fmla="*/ 469965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60154 w 11584354"/>
              <a:gd name="connsiteY21" fmla="*/ 85767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50200 w 11584354"/>
              <a:gd name="connsiteY19" fmla="*/ 429408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70193 w 11584354"/>
              <a:gd name="connsiteY22" fmla="*/ 178126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28102 w 11584354"/>
              <a:gd name="connsiteY23" fmla="*/ 1041140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854463 w 11584354"/>
              <a:gd name="connsiteY19" fmla="*/ 172885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805880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892575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98031"/>
              <a:gd name="connsiteY0" fmla="*/ 4250716 h 5825516"/>
              <a:gd name="connsiteX1" fmla="*/ 914400 w 11598031"/>
              <a:gd name="connsiteY1" fmla="*/ 4136416 h 5825516"/>
              <a:gd name="connsiteX2" fmla="*/ 1104900 w 11598031"/>
              <a:gd name="connsiteY2" fmla="*/ 4022116 h 5825516"/>
              <a:gd name="connsiteX3" fmla="*/ 1409700 w 11598031"/>
              <a:gd name="connsiteY3" fmla="*/ 4161816 h 5825516"/>
              <a:gd name="connsiteX4" fmla="*/ 2006600 w 11598031"/>
              <a:gd name="connsiteY4" fmla="*/ 3945916 h 5825516"/>
              <a:gd name="connsiteX5" fmla="*/ 2362200 w 11598031"/>
              <a:gd name="connsiteY5" fmla="*/ 3971316 h 5825516"/>
              <a:gd name="connsiteX6" fmla="*/ 2803769 w 11598031"/>
              <a:gd name="connsiteY6" fmla="*/ 3827950 h 5825516"/>
              <a:gd name="connsiteX7" fmla="*/ 3238500 w 11598031"/>
              <a:gd name="connsiteY7" fmla="*/ 3920516 h 5825516"/>
              <a:gd name="connsiteX8" fmla="*/ 3822700 w 11598031"/>
              <a:gd name="connsiteY8" fmla="*/ 3577616 h 5825516"/>
              <a:gd name="connsiteX9" fmla="*/ 4098192 w 11598031"/>
              <a:gd name="connsiteY9" fmla="*/ 3283682 h 5825516"/>
              <a:gd name="connsiteX10" fmla="*/ 4381500 w 11598031"/>
              <a:gd name="connsiteY10" fmla="*/ 3476016 h 5825516"/>
              <a:gd name="connsiteX11" fmla="*/ 4902200 w 11598031"/>
              <a:gd name="connsiteY11" fmla="*/ 3298216 h 5825516"/>
              <a:gd name="connsiteX12" fmla="*/ 5511800 w 11598031"/>
              <a:gd name="connsiteY12" fmla="*/ 2866416 h 5825516"/>
              <a:gd name="connsiteX13" fmla="*/ 5626100 w 11598031"/>
              <a:gd name="connsiteY13" fmla="*/ 3006116 h 5825516"/>
              <a:gd name="connsiteX14" fmla="*/ 6077439 w 11598031"/>
              <a:gd name="connsiteY14" fmla="*/ 2365617 h 5825516"/>
              <a:gd name="connsiteX15" fmla="*/ 6477000 w 11598031"/>
              <a:gd name="connsiteY15" fmla="*/ 2320316 h 5825516"/>
              <a:gd name="connsiteX16" fmla="*/ 6981093 w 11598031"/>
              <a:gd name="connsiteY16" fmla="*/ 1451218 h 5825516"/>
              <a:gd name="connsiteX17" fmla="*/ 7226300 w 11598031"/>
              <a:gd name="connsiteY17" fmla="*/ 1456716 h 5825516"/>
              <a:gd name="connsiteX18" fmla="*/ 7555523 w 11598031"/>
              <a:gd name="connsiteY18" fmla="*/ 821651 h 5825516"/>
              <a:gd name="connsiteX19" fmla="*/ 7854463 w 11598031"/>
              <a:gd name="connsiteY19" fmla="*/ 429406 h 5825516"/>
              <a:gd name="connsiteX20" fmla="*/ 8127025 w 11598031"/>
              <a:gd name="connsiteY20" fmla="*/ 0 h 5825516"/>
              <a:gd name="connsiteX21" fmla="*/ 8432800 w 11598031"/>
              <a:gd name="connsiteY21" fmla="*/ 256521 h 5825516"/>
              <a:gd name="connsiteX22" fmla="*/ 8670193 w 11598031"/>
              <a:gd name="connsiteY22" fmla="*/ 519634 h 5825516"/>
              <a:gd name="connsiteX23" fmla="*/ 8914426 w 11598031"/>
              <a:gd name="connsiteY23" fmla="*/ 1041530 h 5825516"/>
              <a:gd name="connsiteX24" fmla="*/ 9133253 w 11598031"/>
              <a:gd name="connsiteY24" fmla="*/ 1279241 h 5825516"/>
              <a:gd name="connsiteX25" fmla="*/ 9512300 w 11598031"/>
              <a:gd name="connsiteY25" fmla="*/ 1507061 h 5825516"/>
              <a:gd name="connsiteX26" fmla="*/ 9831754 w 11598031"/>
              <a:gd name="connsiteY26" fmla="*/ 1988816 h 5825516"/>
              <a:gd name="connsiteX27" fmla="*/ 10183446 w 11598031"/>
              <a:gd name="connsiteY27" fmla="*/ 1894485 h 5825516"/>
              <a:gd name="connsiteX28" fmla="*/ 10526346 w 11598031"/>
              <a:gd name="connsiteY28" fmla="*/ 2008705 h 5825516"/>
              <a:gd name="connsiteX29" fmla="*/ 10872177 w 11598031"/>
              <a:gd name="connsiteY29" fmla="*/ 1892575 h 5825516"/>
              <a:gd name="connsiteX30" fmla="*/ 11269785 w 11598031"/>
              <a:gd name="connsiteY30" fmla="*/ 1785605 h 5825516"/>
              <a:gd name="connsiteX31" fmla="*/ 11598031 w 11598031"/>
              <a:gd name="connsiteY31" fmla="*/ 1632360 h 5825516"/>
              <a:gd name="connsiteX32" fmla="*/ 11557977 w 11598031"/>
              <a:gd name="connsiteY32" fmla="*/ 5103579 h 5825516"/>
              <a:gd name="connsiteX33" fmla="*/ 12700 w 11598031"/>
              <a:gd name="connsiteY33" fmla="*/ 5825516 h 5825516"/>
              <a:gd name="connsiteX34" fmla="*/ 0 w 11598031"/>
              <a:gd name="connsiteY34" fmla="*/ 4263416 h 5825516"/>
              <a:gd name="connsiteX35" fmla="*/ 127000 w 11598031"/>
              <a:gd name="connsiteY35" fmla="*/ 4250716 h 58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598031" h="5825516">
                <a:moveTo>
                  <a:pt x="127000" y="4250716"/>
                </a:moveTo>
                <a:lnTo>
                  <a:pt x="914400" y="4136416"/>
                </a:lnTo>
                <a:lnTo>
                  <a:pt x="1104900" y="4022116"/>
                </a:lnTo>
                <a:lnTo>
                  <a:pt x="1409700" y="4161816"/>
                </a:lnTo>
                <a:lnTo>
                  <a:pt x="2006600" y="3945916"/>
                </a:lnTo>
                <a:lnTo>
                  <a:pt x="2362200" y="3971316"/>
                </a:lnTo>
                <a:lnTo>
                  <a:pt x="2803769" y="3827950"/>
                </a:lnTo>
                <a:lnTo>
                  <a:pt x="3238500" y="3920516"/>
                </a:lnTo>
                <a:lnTo>
                  <a:pt x="3822700" y="3577616"/>
                </a:lnTo>
                <a:lnTo>
                  <a:pt x="4098192" y="3283682"/>
                </a:lnTo>
                <a:lnTo>
                  <a:pt x="4381500" y="3476016"/>
                </a:lnTo>
                <a:lnTo>
                  <a:pt x="4902200" y="3298216"/>
                </a:lnTo>
                <a:lnTo>
                  <a:pt x="5511800" y="2866416"/>
                </a:lnTo>
                <a:lnTo>
                  <a:pt x="5626100" y="3006116"/>
                </a:lnTo>
                <a:lnTo>
                  <a:pt x="6077439" y="2365617"/>
                </a:lnTo>
                <a:lnTo>
                  <a:pt x="6477000" y="2320316"/>
                </a:lnTo>
                <a:lnTo>
                  <a:pt x="6981093" y="1451218"/>
                </a:lnTo>
                <a:lnTo>
                  <a:pt x="7226300" y="1456716"/>
                </a:lnTo>
                <a:lnTo>
                  <a:pt x="7555523" y="821651"/>
                </a:lnTo>
                <a:lnTo>
                  <a:pt x="7854463" y="429406"/>
                </a:lnTo>
                <a:lnTo>
                  <a:pt x="8127025" y="0"/>
                </a:lnTo>
                <a:lnTo>
                  <a:pt x="8432800" y="256521"/>
                </a:lnTo>
                <a:lnTo>
                  <a:pt x="8670193" y="519634"/>
                </a:lnTo>
                <a:lnTo>
                  <a:pt x="8914426" y="1041530"/>
                </a:lnTo>
                <a:lnTo>
                  <a:pt x="9133253" y="1279241"/>
                </a:lnTo>
                <a:lnTo>
                  <a:pt x="9512300" y="1507061"/>
                </a:lnTo>
                <a:lnTo>
                  <a:pt x="9831754" y="1988816"/>
                </a:lnTo>
                <a:lnTo>
                  <a:pt x="10183446" y="1894485"/>
                </a:lnTo>
                <a:lnTo>
                  <a:pt x="10526346" y="2008705"/>
                </a:lnTo>
                <a:lnTo>
                  <a:pt x="10872177" y="1892575"/>
                </a:lnTo>
                <a:lnTo>
                  <a:pt x="11269785" y="1785605"/>
                </a:lnTo>
                <a:lnTo>
                  <a:pt x="11598031" y="1632360"/>
                </a:lnTo>
                <a:cubicBezTo>
                  <a:pt x="11593798" y="2589093"/>
                  <a:pt x="11562210" y="4146846"/>
                  <a:pt x="11557977" y="5103579"/>
                </a:cubicBezTo>
                <a:lnTo>
                  <a:pt x="12700" y="5825516"/>
                </a:lnTo>
                <a:lnTo>
                  <a:pt x="0" y="4263416"/>
                </a:lnTo>
                <a:lnTo>
                  <a:pt x="127000" y="4250716"/>
                </a:lnTo>
                <a:close/>
              </a:path>
            </a:pathLst>
          </a:cu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77F304E-CEB7-3206-3322-2ADBDDDAF527}"/>
              </a:ext>
            </a:extLst>
          </p:cNvPr>
          <p:cNvSpPr txBox="1">
            <a:spLocks/>
          </p:cNvSpPr>
          <p:nvPr/>
        </p:nvSpPr>
        <p:spPr>
          <a:xfrm>
            <a:off x="6604000" y="4343400"/>
            <a:ext cx="1871198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Bitcoin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00C913-CB96-D949-14E6-6936ABEBE565}"/>
              </a:ext>
            </a:extLst>
          </p:cNvPr>
          <p:cNvSpPr txBox="1"/>
          <p:nvPr/>
        </p:nvSpPr>
        <p:spPr>
          <a:xfrm>
            <a:off x="4883150" y="5544619"/>
            <a:ext cx="57208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 keywords – </a:t>
            </a:r>
            <a:r>
              <a:rPr lang="fr-FR" sz="15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</a:t>
            </a:r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bros by default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B88F3C1-40ED-BC12-3EE7-2E1481AF36D9}"/>
              </a:ext>
            </a:extLst>
          </p:cNvPr>
          <p:cNvCxnSpPr>
            <a:cxnSpLocks/>
          </p:cNvCxnSpPr>
          <p:nvPr/>
        </p:nvCxnSpPr>
        <p:spPr>
          <a:xfrm>
            <a:off x="10553212" y="4429601"/>
            <a:ext cx="0" cy="832803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2165C0DD-A55C-66C2-B450-0327066708F5}"/>
              </a:ext>
            </a:extLst>
          </p:cNvPr>
          <p:cNvSpPr txBox="1">
            <a:spLocks/>
          </p:cNvSpPr>
          <p:nvPr/>
        </p:nvSpPr>
        <p:spPr>
          <a:xfrm>
            <a:off x="10617200" y="4075605"/>
            <a:ext cx="1358111" cy="1469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gain </a:t>
            </a:r>
            <a:r>
              <a:rPr lang="fr-FR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+100%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42C7A2BF-5221-8E83-FE21-8EAA3D52B95D}"/>
              </a:ext>
            </a:extLst>
          </p:cNvPr>
          <p:cNvSpPr txBox="1">
            <a:spLocks/>
          </p:cNvSpPr>
          <p:nvPr/>
        </p:nvSpPr>
        <p:spPr>
          <a:xfrm>
            <a:off x="10438422" y="1530500"/>
            <a:ext cx="1616592" cy="1401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"kids" &amp;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upstarts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-80%</a:t>
            </a:r>
            <a:r>
              <a:rPr lang="fr-FR" sz="2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cycle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B5589EF-68FF-2929-49E7-6A23EE17FCF2}"/>
              </a:ext>
            </a:extLst>
          </p:cNvPr>
          <p:cNvCxnSpPr>
            <a:cxnSpLocks/>
          </p:cNvCxnSpPr>
          <p:nvPr/>
        </p:nvCxnSpPr>
        <p:spPr>
          <a:xfrm>
            <a:off x="10375412" y="1181100"/>
            <a:ext cx="0" cy="24120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6132540-8426-636A-EE5D-79CA78933854}"/>
              </a:ext>
            </a:extLst>
          </p:cNvPr>
          <p:cNvCxnSpPr>
            <a:cxnSpLocks/>
          </p:cNvCxnSpPr>
          <p:nvPr/>
        </p:nvCxnSpPr>
        <p:spPr>
          <a:xfrm flipV="1">
            <a:off x="317500" y="5227003"/>
            <a:ext cx="1010685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id="{FAC51710-E375-FB85-1995-E6F13F9CD529}"/>
              </a:ext>
            </a:extLst>
          </p:cNvPr>
          <p:cNvSpPr txBox="1">
            <a:spLocks/>
          </p:cNvSpPr>
          <p:nvPr/>
        </p:nvSpPr>
        <p:spPr>
          <a:xfrm>
            <a:off x="7076497" y="558554"/>
            <a:ext cx="1062445" cy="67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DF3DD2-9F4B-677C-63BD-72B9EB08D406}"/>
              </a:ext>
            </a:extLst>
          </p:cNvPr>
          <p:cNvSpPr txBox="1"/>
          <p:nvPr/>
        </p:nvSpPr>
        <p:spPr>
          <a:xfrm>
            <a:off x="491672" y="2697671"/>
            <a:ext cx="3026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@SortieDeBanque – 10/2022</a:t>
            </a:r>
            <a:endParaRPr lang="en-US" sz="1600" dirty="0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FEFB9A9-BD0A-C47F-6767-5CD43F455F41}"/>
              </a:ext>
            </a:extLst>
          </p:cNvPr>
          <p:cNvCxnSpPr/>
          <p:nvPr/>
        </p:nvCxnSpPr>
        <p:spPr>
          <a:xfrm>
            <a:off x="317500" y="5874702"/>
            <a:ext cx="1080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49CB1A0-229E-731E-8324-5CBA51584EFD}"/>
              </a:ext>
            </a:extLst>
          </p:cNvPr>
          <p:cNvSpPr txBox="1"/>
          <p:nvPr/>
        </p:nvSpPr>
        <p:spPr>
          <a:xfrm>
            <a:off x="11127772" y="5680801"/>
            <a:ext cx="3899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20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53D5C0-5DAC-627B-51A5-E4B4BB44C21F}"/>
              </a:ext>
            </a:extLst>
          </p:cNvPr>
          <p:cNvSpPr/>
          <p:nvPr/>
        </p:nvSpPr>
        <p:spPr>
          <a:xfrm>
            <a:off x="2542840" y="3872935"/>
            <a:ext cx="6858000" cy="131443"/>
          </a:xfrm>
          <a:prstGeom prst="rect">
            <a:avLst/>
          </a:prstGeom>
          <a:solidFill>
            <a:srgbClr val="EFEF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28ECF3F2-CC8A-4CD0-BC91-F655120E4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6350" b="-1"/>
          <a:stretch/>
        </p:blipFill>
        <p:spPr>
          <a:xfrm>
            <a:off x="2542845" y="34474"/>
            <a:ext cx="6855155" cy="3855310"/>
          </a:xfrm>
          <a:prstGeom prst="rect">
            <a:avLst/>
          </a:prstGeom>
        </p:spPr>
      </p:pic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7A8C99FF-B2C7-241A-E20C-016ADD6B1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195313"/>
              </p:ext>
            </p:extLst>
          </p:nvPr>
        </p:nvGraphicFramePr>
        <p:xfrm>
          <a:off x="2542839" y="3939049"/>
          <a:ext cx="6855155" cy="267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e 26">
            <a:extLst>
              <a:ext uri="{FF2B5EF4-FFF2-40B4-BE49-F238E27FC236}">
                <a16:creationId xmlns:a16="http://schemas.microsoft.com/office/drawing/2014/main" id="{B47FC31F-F368-331D-7429-FCE347FC5037}"/>
              </a:ext>
            </a:extLst>
          </p:cNvPr>
          <p:cNvGrpSpPr/>
          <p:nvPr/>
        </p:nvGrpSpPr>
        <p:grpSpPr>
          <a:xfrm>
            <a:off x="2558078" y="53106"/>
            <a:ext cx="6855160" cy="1016000"/>
            <a:chOff x="2326939" y="-41726"/>
            <a:chExt cx="6855160" cy="101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B731B9-21C7-2604-294F-2577F2AF3B0F}"/>
                </a:ext>
              </a:extLst>
            </p:cNvPr>
            <p:cNvSpPr/>
            <p:nvPr/>
          </p:nvSpPr>
          <p:spPr>
            <a:xfrm>
              <a:off x="2326944" y="-41726"/>
              <a:ext cx="6855155" cy="1016000"/>
            </a:xfrm>
            <a:prstGeom prst="rect">
              <a:avLst/>
            </a:prstGeom>
            <a:solidFill>
              <a:srgbClr val="EFEFE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362DE059-CA3D-FEC7-6457-022077A4A4DC}"/>
                </a:ext>
              </a:extLst>
            </p:cNvPr>
            <p:cNvGrpSpPr/>
            <p:nvPr/>
          </p:nvGrpSpPr>
          <p:grpSpPr>
            <a:xfrm>
              <a:off x="2326939" y="-35376"/>
              <a:ext cx="6855158" cy="939651"/>
              <a:chOff x="2542839" y="-111576"/>
              <a:chExt cx="6855158" cy="939651"/>
            </a:xfrm>
          </p:grpSpPr>
          <p:sp>
            <p:nvSpPr>
              <p:cNvPr id="11" name="Triangle rectangle 10">
                <a:extLst>
                  <a:ext uri="{FF2B5EF4-FFF2-40B4-BE49-F238E27FC236}">
                    <a16:creationId xmlns:a16="http://schemas.microsoft.com/office/drawing/2014/main" id="{B3B3E1DF-9FAC-9FAE-AE16-8104C4625A0E}"/>
                  </a:ext>
                </a:extLst>
              </p:cNvPr>
              <p:cNvSpPr/>
              <p:nvPr/>
            </p:nvSpPr>
            <p:spPr>
              <a:xfrm flipH="1" flipV="1">
                <a:off x="2542842" y="-111576"/>
                <a:ext cx="6855155" cy="254000"/>
              </a:xfrm>
              <a:prstGeom prst="rtTriangl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A5DA0D-D88B-F8CC-EA75-78907419D79C}"/>
                  </a:ext>
                </a:extLst>
              </p:cNvPr>
              <p:cNvSpPr txBox="1"/>
              <p:nvPr/>
            </p:nvSpPr>
            <p:spPr>
              <a:xfrm>
                <a:off x="2542839" y="-64477"/>
                <a:ext cx="685515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600" dirty="0">
                    <a:latin typeface="+mj-lt"/>
                  </a:rPr>
                  <a:t>Allocation d'actifs d'un Américain moyen, (épargne) par niveau de richesse</a:t>
                </a:r>
                <a:endParaRPr lang="en-US" sz="2600" dirty="0">
                  <a:latin typeface="+mj-lt"/>
                </a:endParaRPr>
              </a:p>
            </p:txBody>
          </p:sp>
        </p:grp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1290A-4240-4DD8-74AB-4AA5A2DE20B8}"/>
              </a:ext>
            </a:extLst>
          </p:cNvPr>
          <p:cNvSpPr txBox="1"/>
          <p:nvPr/>
        </p:nvSpPr>
        <p:spPr>
          <a:xfrm>
            <a:off x="2895600" y="2774051"/>
            <a:ext cx="2654300" cy="41040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F987EF-D77F-E8BC-CD71-FC0DD6F35F91}"/>
              </a:ext>
            </a:extLst>
          </p:cNvPr>
          <p:cNvSpPr txBox="1"/>
          <p:nvPr/>
        </p:nvSpPr>
        <p:spPr>
          <a:xfrm>
            <a:off x="4096826" y="2953746"/>
            <a:ext cx="1965325" cy="312634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txBody>
          <a:bodyPr wrap="square" lIns="36000" tIns="18000" rIns="72000" bIns="18000" rtlCol="0">
            <a:spAutoFit/>
          </a:bodyPr>
          <a:lstStyle/>
          <a:p>
            <a:pPr algn="ctr"/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Multiples de richesse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977864-3352-684D-7E0A-6A974299BDFE}"/>
              </a:ext>
            </a:extLst>
          </p:cNvPr>
          <p:cNvSpPr txBox="1"/>
          <p:nvPr/>
        </p:nvSpPr>
        <p:spPr>
          <a:xfrm>
            <a:off x="2769274" y="6643680"/>
            <a:ext cx="6840646" cy="190240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Courbe tendance (polyn.^6) par quartile de richesse aux USA.     Forbes400 / sda.berkeley.edu / opensecrets.org</a:t>
            </a:r>
            <a:endParaRPr lang="fr-FR" sz="1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2C5FED-8E19-2F69-F15B-DF772ABB66A2}"/>
              </a:ext>
            </a:extLst>
          </p:cNvPr>
          <p:cNvSpPr txBox="1"/>
          <p:nvPr/>
        </p:nvSpPr>
        <p:spPr>
          <a:xfrm rot="16200000">
            <a:off x="1682349" y="5051415"/>
            <a:ext cx="1975915" cy="197934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05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01/2023</a:t>
            </a:r>
            <a:endParaRPr lang="fr-FR" sz="1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E04E66A-D288-04D1-4A0A-A0C68EE61B74}"/>
              </a:ext>
            </a:extLst>
          </p:cNvPr>
          <p:cNvSpPr txBox="1"/>
          <p:nvPr/>
        </p:nvSpPr>
        <p:spPr>
          <a:xfrm rot="16200000">
            <a:off x="1845678" y="616079"/>
            <a:ext cx="1600201" cy="190240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blog.lendingrobot.com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BA0B5D2-04C2-4EA0-CCF2-99866F075D3D}"/>
              </a:ext>
            </a:extLst>
          </p:cNvPr>
          <p:cNvSpPr txBox="1"/>
          <p:nvPr/>
        </p:nvSpPr>
        <p:spPr>
          <a:xfrm>
            <a:off x="3078054" y="5605923"/>
            <a:ext cx="739829" cy="540138"/>
          </a:xfrm>
          <a:prstGeom prst="round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Les 25% les + pauvres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D6DB1D-797C-5913-DF1E-44BDB7C98E80}"/>
              </a:ext>
            </a:extLst>
          </p:cNvPr>
          <p:cNvSpPr txBox="1"/>
          <p:nvPr/>
        </p:nvSpPr>
        <p:spPr>
          <a:xfrm>
            <a:off x="7864171" y="6325481"/>
            <a:ext cx="1533823" cy="250697"/>
          </a:xfrm>
          <a:prstGeom prst="roundRect">
            <a:avLst/>
          </a:prstGeom>
          <a:solidFill>
            <a:srgbClr val="4472C4"/>
          </a:solidFill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Top 10% riches US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549C87-1F60-FEEB-D6EE-95D6AAFD17E1}"/>
              </a:ext>
            </a:extLst>
          </p:cNvPr>
          <p:cNvGrpSpPr/>
          <p:nvPr/>
        </p:nvGrpSpPr>
        <p:grpSpPr>
          <a:xfrm>
            <a:off x="2754472" y="2529773"/>
            <a:ext cx="6584795" cy="424077"/>
            <a:chOff x="2754472" y="2529773"/>
            <a:chExt cx="6584795" cy="4240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88B242C2-D9C1-9FEB-CB41-6556C5E92E35}"/>
                </a:ext>
              </a:extLst>
            </p:cNvPr>
            <p:cNvGrpSpPr/>
            <p:nvPr/>
          </p:nvGrpSpPr>
          <p:grpSpPr>
            <a:xfrm>
              <a:off x="2754472" y="2529773"/>
              <a:ext cx="6222841" cy="424077"/>
              <a:chOff x="2754472" y="2529773"/>
              <a:chExt cx="6222841" cy="424077"/>
            </a:xfrm>
          </p:grpSpPr>
          <p:pic>
            <p:nvPicPr>
              <p:cNvPr id="19" name="Espace réservé du contenu 4">
                <a:extLst>
                  <a:ext uri="{FF2B5EF4-FFF2-40B4-BE49-F238E27FC236}">
                    <a16:creationId xmlns:a16="http://schemas.microsoft.com/office/drawing/2014/main" id="{C29C31DA-B083-B07E-A3C6-F49157252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200" t="66393" r="12473" b="28673"/>
              <a:stretch/>
            </p:blipFill>
            <p:spPr>
              <a:xfrm>
                <a:off x="2774236" y="2595076"/>
                <a:ext cx="762000" cy="190240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2BAA7B4-90A7-B0C0-5E9C-0401C46BD776}"/>
                  </a:ext>
                </a:extLst>
              </p:cNvPr>
              <p:cNvSpPr txBox="1"/>
              <p:nvPr/>
            </p:nvSpPr>
            <p:spPr>
              <a:xfrm>
                <a:off x="3041650" y="2578277"/>
                <a:ext cx="742366" cy="344128"/>
              </a:xfrm>
              <a:prstGeom prst="rect">
                <a:avLst/>
              </a:prstGeom>
              <a:solidFill>
                <a:srgbClr val="EFEFEF"/>
              </a:solidFill>
            </p:spPr>
            <p:txBody>
              <a:bodyPr wrap="square" lIns="72000" tIns="0" rIns="36000" bIns="36000" rtlCol="0">
                <a:spAutoFit/>
              </a:bodyPr>
              <a:lstStyle/>
              <a:p>
                <a:r>
                  <a:rPr lang="fr-F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Compte espèces $</a:t>
                </a:r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5855D9F6-A182-4C86-CD5B-C75443189830}"/>
                  </a:ext>
                </a:extLst>
              </p:cNvPr>
              <p:cNvGrpSpPr/>
              <p:nvPr/>
            </p:nvGrpSpPr>
            <p:grpSpPr>
              <a:xfrm>
                <a:off x="2754472" y="2529773"/>
                <a:ext cx="6222841" cy="424077"/>
                <a:chOff x="2754472" y="2523423"/>
                <a:chExt cx="6222841" cy="424077"/>
              </a:xfrm>
            </p:grpSpPr>
            <p:pic>
              <p:nvPicPr>
                <p:cNvPr id="20" name="Espace réservé du contenu 4">
                  <a:extLst>
                    <a:ext uri="{FF2B5EF4-FFF2-40B4-BE49-F238E27FC236}">
                      <a16:creationId xmlns:a16="http://schemas.microsoft.com/office/drawing/2014/main" id="{046C510A-7872-CE70-BEFC-77BC12E20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51" t="66221" r="85221" b="28837"/>
                <a:stretch/>
              </p:blipFill>
              <p:spPr>
                <a:xfrm>
                  <a:off x="8172294" y="2602748"/>
                  <a:ext cx="762000" cy="190500"/>
                </a:xfrm>
                <a:prstGeom prst="rect">
                  <a:avLst/>
                </a:prstGeom>
              </p:spPr>
            </p:pic>
            <p:grpSp>
              <p:nvGrpSpPr>
                <p:cNvPr id="28" name="Groupe 27">
                  <a:extLst>
                    <a:ext uri="{FF2B5EF4-FFF2-40B4-BE49-F238E27FC236}">
                      <a16:creationId xmlns:a16="http://schemas.microsoft.com/office/drawing/2014/main" id="{73AA9962-5E0B-BED4-28DB-123A46DFB6B1}"/>
                    </a:ext>
                  </a:extLst>
                </p:cNvPr>
                <p:cNvGrpSpPr/>
                <p:nvPr/>
              </p:nvGrpSpPr>
              <p:grpSpPr>
                <a:xfrm>
                  <a:off x="2754472" y="2523423"/>
                  <a:ext cx="6222841" cy="424077"/>
                  <a:chOff x="2754472" y="2459923"/>
                  <a:chExt cx="6222841" cy="424077"/>
                </a:xfrm>
              </p:grpSpPr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0DA3B383-FB96-38AC-24C4-E989F8D67C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974" y="2563729"/>
                    <a:ext cx="744525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Entreprise</a:t>
                    </a:r>
                  </a:p>
                </p:txBody>
              </p:sp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65A0EF1-317F-9A6D-3662-A6A967C301B0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658" y="2556109"/>
                    <a:ext cx="1024131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Fonds communs </a:t>
                    </a:r>
                  </a:p>
                </p:txBody>
              </p:sp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8973271-BE66-C588-A6AC-EEF41048242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489" y="2563729"/>
                    <a:ext cx="744525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Obligations</a:t>
                    </a:r>
                  </a:p>
                </p:txBody>
              </p:sp>
              <p:sp>
                <p:nvSpPr>
                  <p:cNvPr id="18" name="ZoneTexte 17">
                    <a:extLst>
                      <a:ext uri="{FF2B5EF4-FFF2-40B4-BE49-F238E27FC236}">
                        <a16:creationId xmlns:a16="http://schemas.microsoft.com/office/drawing/2014/main" id="{C76BC9F9-9242-90EE-389B-5B8607746C68}"/>
                      </a:ext>
                    </a:extLst>
                  </p:cNvPr>
                  <p:cNvSpPr txBox="1"/>
                  <p:nvPr/>
                </p:nvSpPr>
                <p:spPr>
                  <a:xfrm>
                    <a:off x="7312553" y="2563729"/>
                    <a:ext cx="878790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Immobilier</a:t>
                    </a:r>
                  </a:p>
                </p:txBody>
              </p:sp>
              <p:sp>
                <p:nvSpPr>
                  <p:cNvPr id="21" name="ZoneTexte 20">
                    <a:extLst>
                      <a:ext uri="{FF2B5EF4-FFF2-40B4-BE49-F238E27FC236}">
                        <a16:creationId xmlns:a16="http://schemas.microsoft.com/office/drawing/2014/main" id="{6A7B1379-11CF-48FC-D48B-03B14016ABE3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75" y="2578933"/>
                    <a:ext cx="528638" cy="153888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Actions</a:t>
                    </a:r>
                  </a:p>
                </p:txBody>
              </p:sp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3695E88B-CFDD-1444-B8E8-BAE748643522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472" y="2459923"/>
                    <a:ext cx="1029544" cy="424077"/>
                  </a:xfrm>
                  <a:prstGeom prst="round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lIns="72000" tIns="0" rIns="36000" bIns="36000" rtlCol="0">
                    <a:spAutoFit/>
                  </a:bodyPr>
                  <a:lstStyle/>
                  <a:p>
                    <a:endParaRPr lang="fr-FR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4775AF8-24DE-8C7B-DDD6-23643C0D1020}"/>
                </a:ext>
              </a:extLst>
            </p:cNvPr>
            <p:cNvSpPr txBox="1"/>
            <p:nvPr/>
          </p:nvSpPr>
          <p:spPr>
            <a:xfrm>
              <a:off x="8919766" y="2615687"/>
              <a:ext cx="419501" cy="153888"/>
            </a:xfrm>
            <a:prstGeom prst="rect">
              <a:avLst/>
            </a:prstGeom>
            <a:solidFill>
              <a:srgbClr val="EFEFEF"/>
            </a:solidFill>
          </p:spPr>
          <p:txBody>
            <a:bodyPr wrap="square" lIns="72000" tIns="0" rIns="36000" bIns="0" rtlCol="0">
              <a:spAutoFit/>
            </a:bodyPr>
            <a:lstStyle/>
            <a:p>
              <a:endParaRPr lang="fr-F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8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D1FF1-E65F-101C-F081-8315FD4A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56" y="561622"/>
            <a:ext cx="3582685" cy="2867378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Faut-il vraiment </a:t>
            </a:r>
            <a:br>
              <a:rPr lang="fr-FR" sz="3600" dirty="0"/>
            </a:br>
            <a:r>
              <a:rPr lang="fr-FR" sz="3600" dirty="0"/>
              <a:t>faire un dessin ? </a:t>
            </a:r>
            <a:br>
              <a:rPr lang="fr-FR" sz="3600" dirty="0"/>
            </a:br>
            <a:br>
              <a:rPr lang="fr-FR" sz="3600" dirty="0"/>
            </a:br>
            <a:r>
              <a:rPr lang="fr-FR" sz="2800" b="1" dirty="0">
                <a:solidFill>
                  <a:srgbClr val="C00000"/>
                </a:solidFill>
              </a:rPr>
              <a:t>Situation économique de la France</a:t>
            </a:r>
            <a:br>
              <a:rPr lang="fr-FR" sz="2800" dirty="0"/>
            </a:br>
            <a:r>
              <a:rPr lang="fr-FR" sz="2400" dirty="0" err="1"/>
              <a:t>Oct</a:t>
            </a:r>
            <a:r>
              <a:rPr lang="fr-FR" sz="2400" dirty="0"/>
              <a:t> 2022</a:t>
            </a:r>
            <a:endParaRPr lang="en-US" sz="36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4930A3-D9B3-4CB3-2671-94A7FB102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4" b="5903"/>
          <a:stretch/>
        </p:blipFill>
        <p:spPr>
          <a:xfrm>
            <a:off x="5410397" y="3064935"/>
            <a:ext cx="3197937" cy="35221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653156-AD4E-744D-4E69-0E04875DC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b="7500"/>
          <a:stretch/>
        </p:blipFill>
        <p:spPr>
          <a:xfrm>
            <a:off x="8608334" y="2988735"/>
            <a:ext cx="2676205" cy="35842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3E2DFD-FB86-0396-F188-17361C98A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2" y="121357"/>
            <a:ext cx="4200261" cy="28673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525B1D7-7D21-6E6C-10CE-807F6CC67872}"/>
              </a:ext>
            </a:extLst>
          </p:cNvPr>
          <p:cNvSpPr txBox="1"/>
          <p:nvPr/>
        </p:nvSpPr>
        <p:spPr>
          <a:xfrm>
            <a:off x="326336" y="3618303"/>
            <a:ext cx="4813123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Risques probables</a:t>
            </a:r>
            <a:r>
              <a:rPr lang="fr-FR" sz="1800" b="1" dirty="0">
                <a:solidFill>
                  <a:srgbClr val="C00000"/>
                </a:solidFill>
              </a:rPr>
              <a:t> :</a:t>
            </a:r>
            <a:br>
              <a:rPr lang="fr-FR" sz="1800" dirty="0"/>
            </a:br>
            <a:r>
              <a:rPr lang="fr-FR" sz="1800" dirty="0"/>
              <a:t>- </a:t>
            </a:r>
            <a:r>
              <a:rPr lang="fr-FR" sz="1800" u="sng" dirty="0"/>
              <a:t>austérité</a:t>
            </a:r>
            <a:r>
              <a:rPr lang="fr-FR" sz="1800" dirty="0"/>
              <a:t> comme en </a:t>
            </a:r>
            <a:r>
              <a:rPr lang="fr-FR" sz="1800" dirty="0" err="1"/>
              <a:t>Grêce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2010 suite aux </a:t>
            </a:r>
            <a:r>
              <a:rPr lang="en-US" sz="1800" dirty="0" err="1"/>
              <a:t>idioties</a:t>
            </a:r>
            <a:r>
              <a:rPr lang="en-US" sz="1800" dirty="0"/>
              <a:t> de JP </a:t>
            </a:r>
            <a:r>
              <a:rPr lang="en-US" dirty="0"/>
              <a:t>Morgan (</a:t>
            </a:r>
            <a:r>
              <a:rPr lang="en-US" dirty="0" err="1"/>
              <a:t>dette</a:t>
            </a:r>
            <a:r>
              <a:rPr lang="en-US" dirty="0"/>
              <a:t> &gt; 170% PIB)</a:t>
            </a:r>
          </a:p>
          <a:p>
            <a:r>
              <a:rPr lang="en-US" sz="1800" dirty="0"/>
              <a:t>- </a:t>
            </a:r>
            <a:r>
              <a:rPr lang="en-US" u="sng" dirty="0" err="1"/>
              <a:t>b</a:t>
            </a:r>
            <a:r>
              <a:rPr lang="en-US" sz="1800" u="sng" dirty="0" err="1"/>
              <a:t>ankruns</a:t>
            </a:r>
            <a:r>
              <a:rPr lang="en-US" sz="1800" dirty="0"/>
              <a:t> : guichet </a:t>
            </a:r>
            <a:r>
              <a:rPr lang="en-US" sz="1800" dirty="0" err="1"/>
              <a:t>fermés</a:t>
            </a:r>
            <a:r>
              <a:rPr lang="en-US" sz="1800" dirty="0"/>
              <a:t>, les </a:t>
            </a:r>
            <a:r>
              <a:rPr lang="en-US" sz="1800" dirty="0" err="1"/>
              <a:t>yeux</a:t>
            </a:r>
            <a:r>
              <a:rPr lang="en-US" sz="1800" dirty="0"/>
              <a:t> pour </a:t>
            </a:r>
            <a:r>
              <a:rPr lang="en-US" sz="1800" dirty="0" err="1"/>
              <a:t>pleurer</a:t>
            </a:r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u="sng" dirty="0"/>
              <a:t>devaluations</a:t>
            </a:r>
            <a:r>
              <a:rPr lang="en-US" sz="1800" dirty="0"/>
              <a:t> de l'€</a:t>
            </a:r>
            <a:r>
              <a:rPr lang="en-US" sz="1800" dirty="0" err="1"/>
              <a:t>uro</a:t>
            </a:r>
            <a:r>
              <a:rPr lang="en-US" sz="1800" dirty="0"/>
              <a:t>, </a:t>
            </a:r>
            <a:r>
              <a:rPr lang="en-US" sz="1800" u="sng" dirty="0"/>
              <a:t>hyperinflation</a:t>
            </a:r>
          </a:p>
          <a:p>
            <a:r>
              <a:rPr lang="fr-FR" sz="1800" dirty="0"/>
              <a:t>- saisie des </a:t>
            </a:r>
            <a:r>
              <a:rPr lang="fr-FR" sz="1800" u="sng" dirty="0"/>
              <a:t>épargnes</a:t>
            </a:r>
            <a:r>
              <a:rPr lang="fr-FR" sz="1800" dirty="0"/>
              <a:t> (livrets A, etc)</a:t>
            </a:r>
            <a:br>
              <a:rPr lang="fr-FR" sz="1800" dirty="0"/>
            </a:br>
            <a:r>
              <a:rPr lang="fr-FR" sz="1800" dirty="0"/>
              <a:t>- mise en place d'</a:t>
            </a:r>
            <a:r>
              <a:rPr lang="fr-FR" sz="1800" u="sng" dirty="0"/>
              <a:t>€-numérique CBDC </a:t>
            </a:r>
            <a:r>
              <a:rPr lang="fr-FR" sz="1800" dirty="0"/>
              <a:t>cauchemar</a:t>
            </a:r>
          </a:p>
          <a:p>
            <a:r>
              <a:rPr lang="fr-FR" sz="1600" dirty="0"/>
              <a:t>(</a:t>
            </a:r>
            <a:r>
              <a:rPr lang="fr-FR" sz="1600" dirty="0" err="1"/>
              <a:t>bankruns</a:t>
            </a:r>
            <a:r>
              <a:rPr lang="fr-FR" sz="1600" dirty="0"/>
              <a:t> comme au Nigeria avec le e-Naira)</a:t>
            </a:r>
          </a:p>
          <a:p>
            <a:pPr algn="ctr"/>
            <a:br>
              <a:rPr lang="fr-FR" sz="1800" dirty="0"/>
            </a:br>
            <a:r>
              <a:rPr lang="fr-FR" sz="2400" b="1" dirty="0">
                <a:solidFill>
                  <a:srgbClr val="C00000"/>
                </a:solidFill>
              </a:rPr>
              <a:t>STOP</a:t>
            </a:r>
            <a:r>
              <a:rPr lang="fr-FR" sz="2400" b="1" dirty="0"/>
              <a:t> </a:t>
            </a:r>
            <a:endParaRPr lang="fr-FR" sz="18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D0F057-5925-4C15-2406-69FC08AD7FD9}"/>
              </a:ext>
            </a:extLst>
          </p:cNvPr>
          <p:cNvSpPr txBox="1"/>
          <p:nvPr/>
        </p:nvSpPr>
        <p:spPr>
          <a:xfrm>
            <a:off x="5317067" y="426154"/>
            <a:ext cx="15352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2">
                    <a:lumMod val="50000"/>
                  </a:schemeClr>
                </a:solidFill>
              </a:rPr>
              <a:t>Situation éco de la France</a:t>
            </a:r>
            <a:br>
              <a:rPr lang="fr-FR" sz="1800" b="1" dirty="0">
                <a:solidFill>
                  <a:srgbClr val="C00000"/>
                </a:solidFill>
              </a:rPr>
            </a:br>
            <a:r>
              <a:rPr lang="fr-FR" sz="1800" dirty="0" err="1"/>
              <a:t>Oct</a:t>
            </a:r>
            <a:r>
              <a:rPr lang="fr-FR" sz="1800" dirty="0"/>
              <a:t> 2022</a:t>
            </a:r>
          </a:p>
          <a:p>
            <a:pPr algn="ctr"/>
            <a:endParaRPr lang="fr-FR" dirty="0"/>
          </a:p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L'austérité approche</a:t>
            </a:r>
          </a:p>
          <a:p>
            <a:pPr algn="ctr"/>
            <a:r>
              <a:rPr lang="fr-FR" sz="1400" b="1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o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n sort des banques 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0F008EB-82A8-6D7F-54EB-CB61F294937E}"/>
              </a:ext>
            </a:extLst>
          </p:cNvPr>
          <p:cNvSpPr txBox="1">
            <a:spLocks/>
          </p:cNvSpPr>
          <p:nvPr/>
        </p:nvSpPr>
        <p:spPr>
          <a:xfrm rot="16200000">
            <a:off x="9709873" y="1165948"/>
            <a:ext cx="2951947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@SortieDeBanque  – 2022 – v1.7</a:t>
            </a:r>
          </a:p>
        </p:txBody>
      </p:sp>
    </p:spTree>
    <p:extLst>
      <p:ext uri="{BB962C8B-B14F-4D97-AF65-F5344CB8AC3E}">
        <p14:creationId xmlns:p14="http://schemas.microsoft.com/office/powerpoint/2010/main" val="3225534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9B956D-B462-2FBF-BC75-3CDAD322C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1898" r="19971" b="14693"/>
          <a:stretch/>
        </p:blipFill>
        <p:spPr>
          <a:xfrm rot="16200000">
            <a:off x="927687" y="1992558"/>
            <a:ext cx="6061710" cy="3472403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4E5B58-D841-9E0A-F84A-9FD64C70A05C}"/>
              </a:ext>
            </a:extLst>
          </p:cNvPr>
          <p:cNvSpPr txBox="1"/>
          <p:nvPr/>
        </p:nvSpPr>
        <p:spPr>
          <a:xfrm>
            <a:off x="5694744" y="1090597"/>
            <a:ext cx="17246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Top 10% </a:t>
            </a:r>
            <a:br>
              <a:rPr lang="fr-FR" sz="1600" b="1" dirty="0"/>
            </a:br>
            <a:r>
              <a:rPr lang="fr-FR" sz="1600" b="1" dirty="0"/>
              <a:t>les + riches</a:t>
            </a:r>
          </a:p>
          <a:p>
            <a:br>
              <a:rPr lang="fr-FR" sz="1600" b="1" dirty="0"/>
            </a:br>
            <a:r>
              <a:rPr lang="fr-FR" sz="1600" b="1" dirty="0"/>
              <a:t>Top 20%</a:t>
            </a:r>
          </a:p>
          <a:p>
            <a:endParaRPr lang="fr-FR" sz="1600" b="1" dirty="0"/>
          </a:p>
          <a:p>
            <a:r>
              <a:rPr lang="fr-FR" sz="1600" b="1" dirty="0"/>
              <a:t>Top 30%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/>
              <a:t>50% des FR</a:t>
            </a:r>
          </a:p>
          <a:p>
            <a:r>
              <a:rPr lang="fr-FR" sz="1600" b="1" dirty="0"/>
              <a:t>Classe moyenne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en-US" sz="1600" b="1" dirty="0"/>
          </a:p>
          <a:p>
            <a:r>
              <a:rPr lang="en-US" sz="1600" b="1" dirty="0"/>
              <a:t>25% des FR</a:t>
            </a:r>
          </a:p>
          <a:p>
            <a:r>
              <a:rPr lang="en-US" sz="1600" b="1" dirty="0" err="1"/>
              <a:t>Classe</a:t>
            </a:r>
            <a:r>
              <a:rPr lang="en-US" sz="1600" b="1" dirty="0"/>
              <a:t> </a:t>
            </a:r>
            <a:r>
              <a:rPr lang="en-US" sz="1600" b="1" dirty="0" err="1"/>
              <a:t>pauvre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Les 10% </a:t>
            </a:r>
            <a:br>
              <a:rPr lang="en-US" sz="1600" b="1" dirty="0"/>
            </a:br>
            <a:r>
              <a:rPr lang="en-US" sz="1600" b="1" dirty="0"/>
              <a:t>les + </a:t>
            </a:r>
            <a:r>
              <a:rPr lang="en-US" sz="1600" b="1" dirty="0" err="1"/>
              <a:t>pauvres</a:t>
            </a:r>
            <a:endParaRPr lang="fr-FR" sz="1600" b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EDF5F98-43F3-A672-6F84-DADA8F633936}"/>
              </a:ext>
            </a:extLst>
          </p:cNvPr>
          <p:cNvSpPr/>
          <p:nvPr/>
        </p:nvSpPr>
        <p:spPr>
          <a:xfrm>
            <a:off x="1597307" y="800241"/>
            <a:ext cx="5783483" cy="854939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077835-3752-C280-BC92-C4E06F485745}"/>
              </a:ext>
            </a:extLst>
          </p:cNvPr>
          <p:cNvSpPr txBox="1"/>
          <p:nvPr/>
        </p:nvSpPr>
        <p:spPr>
          <a:xfrm>
            <a:off x="2594731" y="800241"/>
            <a:ext cx="1444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Top 1% riche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5D5D4-FFF5-2B0D-25E8-8AD0A0EBDB48}"/>
              </a:ext>
            </a:extLst>
          </p:cNvPr>
          <p:cNvSpPr txBox="1"/>
          <p:nvPr/>
        </p:nvSpPr>
        <p:spPr>
          <a:xfrm>
            <a:off x="7552012" y="783471"/>
            <a:ext cx="375645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Peu d'€uros en % de leur fortune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Débancarisés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" en relatif </a:t>
            </a:r>
            <a:br>
              <a:rPr lang="fr-FR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dirty="0"/>
              <a:t>car majorité achats d'actifs non euros</a:t>
            </a:r>
          </a:p>
          <a:p>
            <a:r>
              <a:rPr lang="fr-FR" sz="1600" i="1" dirty="0"/>
              <a:t>(intérêts composés + anti-inflation-planche à billet)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F062C1-9DC8-F550-FDE1-E67067CE053A}"/>
              </a:ext>
            </a:extLst>
          </p:cNvPr>
          <p:cNvSpPr txBox="1"/>
          <p:nvPr/>
        </p:nvSpPr>
        <p:spPr>
          <a:xfrm>
            <a:off x="7552013" y="2247203"/>
            <a:ext cx="298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Mix €uros banque + actifs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5E5A7B-7124-0C0C-8F2F-F983353C8064}"/>
              </a:ext>
            </a:extLst>
          </p:cNvPr>
          <p:cNvSpPr txBox="1"/>
          <p:nvPr/>
        </p:nvSpPr>
        <p:spPr>
          <a:xfrm>
            <a:off x="7552013" y="3557177"/>
            <a:ext cx="3131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Très bancarisés</a:t>
            </a:r>
          </a:p>
          <a:p>
            <a:r>
              <a:rPr lang="fr-FR" b="1" dirty="0"/>
              <a:t>Livrets €, assurance-vie, peu d'actifs + emprunts chers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AF8986-C9E0-C561-6CF9-0FEC21E17C05}"/>
              </a:ext>
            </a:extLst>
          </p:cNvPr>
          <p:cNvSpPr txBox="1"/>
          <p:nvPr/>
        </p:nvSpPr>
        <p:spPr>
          <a:xfrm>
            <a:off x="7552013" y="5175206"/>
            <a:ext cx="3339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Très bancarisés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ou interdits bancaires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(2 Millions de FR !)</a:t>
            </a:r>
            <a:br>
              <a:rPr lang="fr-FR" b="1" dirty="0"/>
            </a:br>
            <a:r>
              <a:rPr lang="fr-FR" dirty="0"/>
              <a:t>Dette chère, usage du cash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3D4D69A-4B0E-AA0E-0F21-71320BD67FD7}"/>
              </a:ext>
            </a:extLst>
          </p:cNvPr>
          <p:cNvSpPr/>
          <p:nvPr/>
        </p:nvSpPr>
        <p:spPr>
          <a:xfrm>
            <a:off x="1635888" y="3264061"/>
            <a:ext cx="5783483" cy="1608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5B14AA7-AF0B-2A20-E0FA-4ABE8D33C726}"/>
              </a:ext>
            </a:extLst>
          </p:cNvPr>
          <p:cNvSpPr/>
          <p:nvPr/>
        </p:nvSpPr>
        <p:spPr>
          <a:xfrm>
            <a:off x="1635888" y="4884517"/>
            <a:ext cx="5783483" cy="1504709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4FD2D4-8E11-966A-44C7-DB20E3AB223A}"/>
              </a:ext>
            </a:extLst>
          </p:cNvPr>
          <p:cNvSpPr txBox="1"/>
          <p:nvPr/>
        </p:nvSpPr>
        <p:spPr>
          <a:xfrm>
            <a:off x="2594731" y="5913870"/>
            <a:ext cx="1630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Top 1% pauvre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9417B8-4F91-2C3F-DB22-BD46D8679812}"/>
              </a:ext>
            </a:extLst>
          </p:cNvPr>
          <p:cNvSpPr txBox="1"/>
          <p:nvPr/>
        </p:nvSpPr>
        <p:spPr>
          <a:xfrm>
            <a:off x="1261641" y="159057"/>
            <a:ext cx="9271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– Plus les FR sont riches et moins leur % d'€uros en banque est élevé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5BF077-9352-D045-C2AE-CF8959C6CCDE}"/>
              </a:ext>
            </a:extLst>
          </p:cNvPr>
          <p:cNvSpPr txBox="1"/>
          <p:nvPr/>
        </p:nvSpPr>
        <p:spPr>
          <a:xfrm>
            <a:off x="173620" y="1218519"/>
            <a:ext cx="17282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5% des FR</a:t>
            </a:r>
          </a:p>
          <a:p>
            <a:r>
              <a:rPr lang="fr-FR" b="1" dirty="0"/>
              <a:t>détiennent </a:t>
            </a:r>
            <a:br>
              <a:rPr lang="fr-FR" b="1" dirty="0"/>
            </a:br>
            <a:r>
              <a:rPr lang="fr-FR" b="1" dirty="0"/>
              <a:t>33% du patrimoine FR</a:t>
            </a:r>
            <a:br>
              <a:rPr lang="fr-FR" b="1" dirty="0"/>
            </a:br>
            <a:endParaRPr lang="fr-FR" b="1" dirty="0"/>
          </a:p>
          <a:p>
            <a:r>
              <a:rPr lang="fr-FR" dirty="0"/>
              <a:t>10% de FR détiennent la moitié</a:t>
            </a:r>
          </a:p>
        </p:txBody>
      </p:sp>
    </p:spTree>
    <p:extLst>
      <p:ext uri="{BB962C8B-B14F-4D97-AF65-F5344CB8AC3E}">
        <p14:creationId xmlns:p14="http://schemas.microsoft.com/office/powerpoint/2010/main" val="2407638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F97AB-B6D1-FF05-642C-95789C32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7438"/>
            <a:ext cx="10574867" cy="4609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b="1" dirty="0" err="1"/>
              <a:t>Monero</a:t>
            </a:r>
            <a:r>
              <a:rPr lang="fr-FR" sz="2200" b="1" dirty="0"/>
              <a:t> :  matériel</a:t>
            </a:r>
          </a:p>
          <a:p>
            <a:r>
              <a:rPr lang="fr-FR" sz="2200" dirty="0"/>
              <a:t>Carte SD 256Go (de bonne qualité) (la </a:t>
            </a:r>
            <a:r>
              <a:rPr lang="fr-FR" sz="2200" dirty="0" err="1"/>
              <a:t>chain</a:t>
            </a:r>
            <a:r>
              <a:rPr lang="fr-FR" sz="2200" dirty="0"/>
              <a:t> complète fait 90Go sur 9 ans)</a:t>
            </a:r>
          </a:p>
          <a:p>
            <a:pPr marL="0" indent="0">
              <a:buNone/>
            </a:pPr>
            <a:r>
              <a:rPr lang="en-US" sz="2200" dirty="0" err="1"/>
              <a:t>Ou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err="1"/>
              <a:t>Disque</a:t>
            </a:r>
            <a:r>
              <a:rPr lang="en-US" sz="2200" dirty="0"/>
              <a:t> dur SSD 500 Go (bonne </a:t>
            </a:r>
            <a:r>
              <a:rPr lang="en-US" sz="2200" dirty="0" err="1"/>
              <a:t>qualité</a:t>
            </a:r>
            <a:r>
              <a:rPr lang="en-US" sz="2200" dirty="0"/>
              <a:t>, casing </a:t>
            </a:r>
            <a:r>
              <a:rPr lang="en-US" sz="2200" dirty="0" err="1"/>
              <a:t>robuste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1900" dirty="0" err="1"/>
              <a:t>Actuellement</a:t>
            </a:r>
            <a:r>
              <a:rPr lang="en-US" sz="1900" dirty="0"/>
              <a:t> le </a:t>
            </a:r>
            <a:r>
              <a:rPr lang="en-US" sz="1900" dirty="0" err="1"/>
              <a:t>fichier</a:t>
            </a:r>
            <a:r>
              <a:rPr lang="en-US" sz="1900" dirty="0"/>
              <a:t> de la blockchain </a:t>
            </a:r>
            <a:r>
              <a:rPr lang="en-US" sz="1900" dirty="0" err="1"/>
              <a:t>Monero</a:t>
            </a:r>
            <a:r>
              <a:rPr lang="en-US" sz="1900" dirty="0"/>
              <a:t> fait 70GB </a:t>
            </a:r>
            <a:br>
              <a:rPr lang="en-US" sz="1900" dirty="0"/>
            </a:br>
            <a:r>
              <a:rPr lang="en-US" sz="1900" dirty="0">
                <a:hlinkClick r:id="rId2"/>
              </a:rPr>
              <a:t>https://bitinfocharts.com/monero/</a:t>
            </a:r>
            <a:br>
              <a:rPr lang="en-US" sz="1900" dirty="0"/>
            </a:br>
            <a:r>
              <a:rPr lang="en-US" sz="1900" dirty="0" err="1"/>
              <a:t>Mais</a:t>
            </a:r>
            <a:r>
              <a:rPr lang="en-US" sz="1900" dirty="0"/>
              <a:t> </a:t>
            </a:r>
            <a:r>
              <a:rPr lang="en-US" sz="1900" dirty="0" err="1"/>
              <a:t>voir</a:t>
            </a:r>
            <a:r>
              <a:rPr lang="en-US" sz="1900" dirty="0"/>
              <a:t> large car le </a:t>
            </a:r>
            <a:r>
              <a:rPr lang="en-US" sz="1900" dirty="0" err="1"/>
              <a:t>nb</a:t>
            </a:r>
            <a:r>
              <a:rPr lang="en-US" sz="1900" dirty="0"/>
              <a:t> de transactions </a:t>
            </a:r>
            <a:r>
              <a:rPr lang="en-US" sz="1900" dirty="0" err="1"/>
              <a:t>est</a:t>
            </a:r>
            <a:r>
              <a:rPr lang="en-US" sz="1900" dirty="0"/>
              <a:t> exponential</a:t>
            </a:r>
          </a:p>
          <a:p>
            <a:r>
              <a:rPr lang="en-US" sz="2200" dirty="0"/>
              <a:t>Un PC, avec </a:t>
            </a:r>
            <a:r>
              <a:rPr lang="en-US" sz="2200" dirty="0" err="1"/>
              <a:t>Monero</a:t>
            </a:r>
            <a:r>
              <a:rPr lang="en-US" sz="2200" dirty="0"/>
              <a:t> GUI Wallet </a:t>
            </a:r>
            <a:r>
              <a:rPr lang="en-US" sz="2200" dirty="0" err="1"/>
              <a:t>installé</a:t>
            </a:r>
            <a:r>
              <a:rPr lang="en-US" sz="2200" dirty="0"/>
              <a:t> dessus.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600" b="1" dirty="0"/>
              <a:t>Bitcoin : </a:t>
            </a:r>
            <a:r>
              <a:rPr lang="en-US" sz="2200" dirty="0"/>
              <a:t>la chain fait déjà 450GB ! </a:t>
            </a:r>
          </a:p>
          <a:p>
            <a:r>
              <a:rPr lang="en-US" sz="2200" dirty="0" err="1"/>
              <a:t>Disque</a:t>
            </a:r>
            <a:r>
              <a:rPr lang="en-US" sz="2200" dirty="0"/>
              <a:t> dur 1 To</a:t>
            </a:r>
            <a:br>
              <a:rPr lang="en-US" sz="2200" dirty="0"/>
            </a:br>
            <a:r>
              <a:rPr lang="en-US" sz="2200" dirty="0" err="1"/>
              <a:t>ou</a:t>
            </a:r>
            <a:r>
              <a:rPr lang="en-US" sz="2200" dirty="0"/>
              <a:t> bien miner avec </a:t>
            </a:r>
            <a:r>
              <a:rPr lang="en-US" sz="2200" dirty="0" err="1"/>
              <a:t>seulement</a:t>
            </a:r>
            <a:r>
              <a:rPr lang="en-US" sz="2200" dirty="0"/>
              <a:t> </a:t>
            </a:r>
            <a:r>
              <a:rPr lang="en-US" sz="2200" dirty="0" err="1"/>
              <a:t>une</a:t>
            </a:r>
            <a:r>
              <a:rPr lang="en-US" sz="2200" dirty="0"/>
              <a:t> </a:t>
            </a:r>
            <a:r>
              <a:rPr lang="en-US" sz="2200" dirty="0" err="1"/>
              <a:t>partie</a:t>
            </a:r>
            <a:r>
              <a:rPr lang="en-US" sz="2200" dirty="0"/>
              <a:t> du </a:t>
            </a:r>
            <a:r>
              <a:rPr lang="en-US" sz="2200" dirty="0" err="1"/>
              <a:t>fichier</a:t>
            </a:r>
            <a:r>
              <a:rPr lang="en-US" sz="2200" dirty="0"/>
              <a:t> (= "pruning")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u="sng" dirty="0" err="1"/>
              <a:t>Acheter</a:t>
            </a:r>
            <a:r>
              <a:rPr lang="en-US" sz="2200" u="sng" dirty="0"/>
              <a:t> </a:t>
            </a:r>
            <a:r>
              <a:rPr lang="en-US" sz="2200" u="sng" dirty="0" err="1"/>
              <a:t>une</a:t>
            </a:r>
            <a:r>
              <a:rPr lang="en-US" sz="2200" u="sng" dirty="0"/>
              <a:t> carte de </a:t>
            </a:r>
            <a:r>
              <a:rPr lang="en-US" sz="2200" u="sng" dirty="0" err="1"/>
              <a:t>minage</a:t>
            </a:r>
            <a:r>
              <a:rPr lang="en-US" sz="2200" u="sng" dirty="0"/>
              <a:t> ASIC </a:t>
            </a:r>
            <a:r>
              <a:rPr lang="en-US" sz="2200" u="sng" dirty="0" err="1"/>
              <a:t>dédiée</a:t>
            </a:r>
            <a:r>
              <a:rPr lang="en-US" sz="2200" dirty="0"/>
              <a:t>, </a:t>
            </a:r>
            <a:r>
              <a:rPr lang="en-US" sz="2200" dirty="0" err="1"/>
              <a:t>comme</a:t>
            </a:r>
            <a:r>
              <a:rPr lang="en-US" sz="2200" dirty="0"/>
              <a:t> la S9 </a:t>
            </a:r>
            <a:r>
              <a:rPr lang="en-US" sz="2200" dirty="0" err="1"/>
              <a:t>ou</a:t>
            </a:r>
            <a:r>
              <a:rPr lang="en-US" sz="2200" dirty="0"/>
              <a:t> la S19 de </a:t>
            </a:r>
            <a:r>
              <a:rPr lang="en-US" sz="2200" dirty="0" err="1"/>
              <a:t>Antminer</a:t>
            </a:r>
            <a:r>
              <a:rPr lang="en-US" sz="2200" dirty="0"/>
              <a:t>  . </a:t>
            </a:r>
            <a:r>
              <a:rPr lang="en-US" sz="2200" b="1" dirty="0"/>
              <a:t>/!\</a:t>
            </a:r>
            <a:r>
              <a:rPr lang="en-US" sz="2200" dirty="0"/>
              <a:t> </a:t>
            </a:r>
            <a:r>
              <a:rPr lang="en-US" sz="2200" dirty="0" err="1"/>
              <a:t>bruyant</a:t>
            </a:r>
            <a:r>
              <a:rPr lang="en-US" sz="2200" dirty="0"/>
              <a:t> !</a:t>
            </a:r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3AB2F4-F521-60A2-96EB-ED80D3B5BF22}"/>
              </a:ext>
            </a:extLst>
          </p:cNvPr>
          <p:cNvSpPr txBox="1"/>
          <p:nvPr/>
        </p:nvSpPr>
        <p:spPr>
          <a:xfrm>
            <a:off x="2381974" y="334854"/>
            <a:ext cx="7428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Minage : devenir acteur du réseau financier</a:t>
            </a:r>
            <a:br>
              <a:rPr lang="fr-FR" sz="2000" dirty="0"/>
            </a:br>
            <a:r>
              <a:rPr lang="fr-FR" sz="2000" dirty="0"/>
              <a:t>comment miner avec un simple PC/Mac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490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8CF45EC-C56A-05C7-ABD3-82179D0D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4" y="1563806"/>
            <a:ext cx="1795118" cy="192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D8A6E80D-417A-AEE2-78F0-1E1F834E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1671157" y="2514032"/>
            <a:ext cx="2201587" cy="21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F9805A6C-D949-601A-DA07-430363A8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52" y="2236995"/>
            <a:ext cx="1793284" cy="205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9CFC73C-4D0F-ECDE-841D-2CAEFFABB8C3}"/>
              </a:ext>
            </a:extLst>
          </p:cNvPr>
          <p:cNvSpPr/>
          <p:nvPr/>
        </p:nvSpPr>
        <p:spPr>
          <a:xfrm rot="10800000" flipH="1">
            <a:off x="4474512" y="2833150"/>
            <a:ext cx="2083593" cy="646331"/>
          </a:xfrm>
          <a:prstGeom prst="rightArrow">
            <a:avLst>
              <a:gd name="adj1" fmla="val 50000"/>
              <a:gd name="adj2" fmla="val 744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D1A3593C-DC05-B804-5BB7-1A12EED73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8837404" y="1950804"/>
            <a:ext cx="608411" cy="6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0C3A286-B28E-3BC7-E5F7-87EF4E64E00D}"/>
              </a:ext>
            </a:extLst>
          </p:cNvPr>
          <p:cNvSpPr txBox="1"/>
          <p:nvPr/>
        </p:nvSpPr>
        <p:spPr>
          <a:xfrm>
            <a:off x="6242757" y="4455842"/>
            <a:ext cx="3354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App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  <a:hlinkClick r:id="rId9"/>
              </a:rPr>
              <a:t>CakeWallet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ou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  <a:hlinkClick r:id="rId10"/>
              </a:rPr>
              <a:t>Monerujo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App Bitcoin + LN : </a:t>
            </a:r>
            <a:r>
              <a:rPr lang="fr-FR" b="1" u="sng" dirty="0" err="1">
                <a:solidFill>
                  <a:schemeClr val="accent5">
                    <a:lumMod val="75000"/>
                  </a:schemeClr>
                </a:solidFill>
              </a:rPr>
              <a:t>BlueWallet</a:t>
            </a:r>
            <a:endParaRPr lang="en-US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5F9BD19-46B4-0356-56F8-F2A1F0F39EE1}"/>
              </a:ext>
            </a:extLst>
          </p:cNvPr>
          <p:cNvSpPr txBox="1"/>
          <p:nvPr/>
        </p:nvSpPr>
        <p:spPr>
          <a:xfrm>
            <a:off x="9234904" y="2184071"/>
            <a:ext cx="25653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Notre argent en Bitcoin ou en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Monero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anonyme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et 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insaisissable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!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6" descr="Google (Android 12L)">
            <a:extLst>
              <a:ext uri="{FF2B5EF4-FFF2-40B4-BE49-F238E27FC236}">
                <a16:creationId xmlns:a16="http://schemas.microsoft.com/office/drawing/2014/main" id="{59F0D6F1-60C8-EBC5-D9CB-E6338651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899" y="3735953"/>
            <a:ext cx="592868" cy="59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D36DD35-6247-DE1D-B61C-17EC73D3B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14" y="3158154"/>
            <a:ext cx="1216252" cy="1216252"/>
          </a:xfrm>
          <a:prstGeom prst="rect">
            <a:avLst/>
          </a:prstGeom>
        </p:spPr>
      </p:pic>
      <p:pic>
        <p:nvPicPr>
          <p:cNvPr id="7" name="Monero XMR">
            <a:extLst>
              <a:ext uri="{FF2B5EF4-FFF2-40B4-BE49-F238E27FC236}">
                <a16:creationId xmlns:a16="http://schemas.microsoft.com/office/drawing/2014/main" id="{69AE894A-87BE-4200-6641-05877D31C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6826039" y="1992270"/>
            <a:ext cx="1364899" cy="127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3A313D07-3FFD-9C31-79A2-DB06E03C67C0}"/>
              </a:ext>
            </a:extLst>
          </p:cNvPr>
          <p:cNvGrpSpPr/>
          <p:nvPr/>
        </p:nvGrpSpPr>
        <p:grpSpPr>
          <a:xfrm>
            <a:off x="2775258" y="2128485"/>
            <a:ext cx="1627267" cy="1528404"/>
            <a:chOff x="3209341" y="2216812"/>
            <a:chExt cx="1491862" cy="1401225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6F0FF2D5-4C2B-D447-CD7D-B99D2C3AEEEB}"/>
                </a:ext>
              </a:extLst>
            </p:cNvPr>
            <p:cNvSpPr/>
            <p:nvPr/>
          </p:nvSpPr>
          <p:spPr>
            <a:xfrm>
              <a:off x="3411802" y="2372428"/>
              <a:ext cx="1076323" cy="1089991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4E253A4-42D8-879D-F747-E9F3624F498B}"/>
                </a:ext>
              </a:extLst>
            </p:cNvPr>
            <p:cNvGrpSpPr/>
            <p:nvPr/>
          </p:nvGrpSpPr>
          <p:grpSpPr>
            <a:xfrm>
              <a:off x="3209341" y="2216812"/>
              <a:ext cx="1491862" cy="1401225"/>
              <a:chOff x="2598777" y="1960028"/>
              <a:chExt cx="1831189" cy="1736230"/>
            </a:xfrm>
          </p:grpSpPr>
          <p:pic>
            <p:nvPicPr>
              <p:cNvPr id="6" name="Picture 2" descr="Euro sign Currency symbol Exchange rate Money - euro png download - 500 ...">
                <a:extLst>
                  <a:ext uri="{FF2B5EF4-FFF2-40B4-BE49-F238E27FC236}">
                    <a16:creationId xmlns:a16="http://schemas.microsoft.com/office/drawing/2014/main" id="{67B23CF1-4B9F-9567-8CB4-89F12C797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foregroundMark x1="63889" y1="42200" x2="63111" y2="68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98" r="19708"/>
              <a:stretch/>
            </p:blipFill>
            <p:spPr bwMode="auto">
              <a:xfrm>
                <a:off x="2598777" y="1960028"/>
                <a:ext cx="1831189" cy="17362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Croix 15">
                <a:extLst>
                  <a:ext uri="{FF2B5EF4-FFF2-40B4-BE49-F238E27FC236}">
                    <a16:creationId xmlns:a16="http://schemas.microsoft.com/office/drawing/2014/main" id="{02477A0B-9B1B-1062-8D7A-C41D3C4EA957}"/>
                  </a:ext>
                </a:extLst>
              </p:cNvPr>
              <p:cNvSpPr/>
              <p:nvPr/>
            </p:nvSpPr>
            <p:spPr>
              <a:xfrm rot="2621755">
                <a:off x="2809749" y="2156155"/>
                <a:ext cx="1327160" cy="1332896"/>
              </a:xfrm>
              <a:prstGeom prst="plus">
                <a:avLst>
                  <a:gd name="adj" fmla="val 47851"/>
                </a:avLst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2478C43-3DD2-8F82-742A-F1369267BBF3}"/>
              </a:ext>
            </a:extLst>
          </p:cNvPr>
          <p:cNvSpPr txBox="1"/>
          <p:nvPr/>
        </p:nvSpPr>
        <p:spPr>
          <a:xfrm>
            <a:off x="4297728" y="3580897"/>
            <a:ext cx="21768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AgoraDesk.com</a:t>
            </a:r>
            <a:b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(no-KYC)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Leboncoin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A00BBF0-DD61-F197-73CA-06BE180EC417}"/>
              </a:ext>
            </a:extLst>
          </p:cNvPr>
          <p:cNvSpPr txBox="1"/>
          <p:nvPr/>
        </p:nvSpPr>
        <p:spPr>
          <a:xfrm>
            <a:off x="1047340" y="4372958"/>
            <a:ext cx="33760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 </a:t>
            </a:r>
            <a:r>
              <a:rPr lang="fr-FR" sz="2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b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uro</a:t>
            </a:r>
            <a:r>
              <a:rPr lang="en-US" sz="2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-CBDC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⚠️</a:t>
            </a:r>
            <a:br>
              <a:rPr lang="en-US" sz="2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Hyper-inflation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934BF4-FCB2-5E2B-E270-907F84AC90FB}"/>
              </a:ext>
            </a:extLst>
          </p:cNvPr>
          <p:cNvSpPr txBox="1"/>
          <p:nvPr/>
        </p:nvSpPr>
        <p:spPr>
          <a:xfrm>
            <a:off x="2522000" y="318504"/>
            <a:ext cx="72663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SORT DES BANQUES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8A5128-3DFC-DD4E-1336-86F36B0A5EF2}"/>
              </a:ext>
            </a:extLst>
          </p:cNvPr>
          <p:cNvSpPr txBox="1"/>
          <p:nvPr/>
        </p:nvSpPr>
        <p:spPr>
          <a:xfrm>
            <a:off x="2824679" y="984262"/>
            <a:ext cx="666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nous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amènent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le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8AABC4-63DA-EEB3-A111-C796CCE4DD9A}"/>
              </a:ext>
            </a:extLst>
          </p:cNvPr>
          <p:cNvSpPr txBox="1"/>
          <p:nvPr/>
        </p:nvSpPr>
        <p:spPr>
          <a:xfrm>
            <a:off x="698530" y="5735822"/>
            <a:ext cx="5139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Collectif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@SortieDeBanque – Janv. 2023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 un conseil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investissement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 parle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resilience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citoyenne</a:t>
            </a:r>
            <a:endParaRPr lang="en-US" sz="20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328909B-1585-C9E4-EC39-D5E02384D803}"/>
              </a:ext>
            </a:extLst>
          </p:cNvPr>
          <p:cNvSpPr txBox="1"/>
          <p:nvPr/>
        </p:nvSpPr>
        <p:spPr>
          <a:xfrm>
            <a:off x="9326682" y="4361218"/>
            <a:ext cx="2381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Dépensable dans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+5000 commerces !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800" u="sng" dirty="0">
                <a:solidFill>
                  <a:schemeClr val="accent1">
                    <a:lumMod val="75000"/>
                  </a:schemeClr>
                </a:solidFill>
              </a:rPr>
              <a:t>Bitrefill.com</a:t>
            </a:r>
            <a:br>
              <a:rPr lang="fr-FR" sz="1800" u="sng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800" u="sng" dirty="0">
                <a:solidFill>
                  <a:schemeClr val="accent1">
                    <a:lumMod val="75000"/>
                  </a:schemeClr>
                </a:solidFill>
              </a:rPr>
              <a:t>CoinDebit.io</a:t>
            </a:r>
            <a:endParaRPr lang="en-US" u="sng" dirty="0"/>
          </a:p>
        </p:txBody>
      </p:sp>
      <p:pic>
        <p:nvPicPr>
          <p:cNvPr id="2" name="Picture 2" descr="Piece 5 Francs Suisse 1968 - Dezi Judd">
            <a:extLst>
              <a:ext uri="{FF2B5EF4-FFF2-40B4-BE49-F238E27FC236}">
                <a16:creationId xmlns:a16="http://schemas.microsoft.com/office/drawing/2014/main" id="{31543DED-1E98-EE5A-4790-4AB6EE6E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37" y="5595777"/>
            <a:ext cx="803317" cy="8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37B8ECE0-01B8-457F-3893-4D2AD35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03" y="5303330"/>
            <a:ext cx="1388212" cy="13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old Bar Icon #61843 - Free Icons Library">
            <a:extLst>
              <a:ext uri="{FF2B5EF4-FFF2-40B4-BE49-F238E27FC236}">
                <a16:creationId xmlns:a16="http://schemas.microsoft.com/office/drawing/2014/main" id="{38CF0CF0-75C5-4583-C9AD-C0414A56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82" y="5314582"/>
            <a:ext cx="1409667" cy="140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50F9254-74D9-ABA0-B0AA-DA66BB342C1F}"/>
              </a:ext>
            </a:extLst>
          </p:cNvPr>
          <p:cNvSpPr txBox="1"/>
          <p:nvPr/>
        </p:nvSpPr>
        <p:spPr>
          <a:xfrm>
            <a:off x="6367345" y="5658294"/>
            <a:ext cx="478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48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1112E14-ED6E-B077-EB44-571F46D5F5CE}"/>
              </a:ext>
            </a:extLst>
          </p:cNvPr>
          <p:cNvSpPr txBox="1"/>
          <p:nvPr/>
        </p:nvSpPr>
        <p:spPr>
          <a:xfrm>
            <a:off x="9640607" y="5571210"/>
            <a:ext cx="1956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Or, argent, </a:t>
            </a:r>
            <a:b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terrains,...</a:t>
            </a:r>
            <a:endParaRPr lang="en-US" sz="2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51A5AA9-BD13-7EF9-A2BA-DF5789E01D4B}"/>
              </a:ext>
            </a:extLst>
          </p:cNvPr>
          <p:cNvSpPr txBox="1"/>
          <p:nvPr/>
        </p:nvSpPr>
        <p:spPr>
          <a:xfrm>
            <a:off x="4444637" y="2076110"/>
            <a:ext cx="18700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Relai.app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(KYC)</a:t>
            </a:r>
            <a:b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puis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conversion avec</a:t>
            </a:r>
            <a:b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Trocador.app</a:t>
            </a:r>
            <a:endParaRPr lang="en-US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60046BD-3FC0-43B3-9ECD-C75DDCE8FC2C}"/>
              </a:ext>
            </a:extLst>
          </p:cNvPr>
          <p:cNvSpPr txBox="1"/>
          <p:nvPr/>
        </p:nvSpPr>
        <p:spPr>
          <a:xfrm>
            <a:off x="5100999" y="3264979"/>
            <a:ext cx="63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6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291DF-8A9E-41D2-BFCD-1321B772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33" y="2826266"/>
            <a:ext cx="6052282" cy="1106689"/>
          </a:xfrm>
        </p:spPr>
        <p:txBody>
          <a:bodyPr>
            <a:normAutofit/>
          </a:bodyPr>
          <a:lstStyle/>
          <a:p>
            <a:r>
              <a:rPr lang="fr-FR" sz="3600">
                <a:latin typeface="+mn-lt"/>
                <a:ea typeface="+mn-ea"/>
                <a:cs typeface="+mn-cs"/>
              </a:rPr>
              <a:t>Twitter : @SortieDeBanque</a:t>
            </a:r>
            <a:endParaRPr lang="en-US" sz="360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5AE93-EEDB-4AC4-A826-1A8AA3234C01}"/>
              </a:ext>
            </a:extLst>
          </p:cNvPr>
          <p:cNvSpPr/>
          <p:nvPr/>
        </p:nvSpPr>
        <p:spPr>
          <a:xfrm>
            <a:off x="2780024" y="3726931"/>
            <a:ext cx="5680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/>
              <a:t>Telegram : @SortieDeBanque</a:t>
            </a:r>
            <a:endParaRPr lang="en-US" sz="3600"/>
          </a:p>
        </p:txBody>
      </p:sp>
      <p:pic>
        <p:nvPicPr>
          <p:cNvPr id="4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859F2471-4CB5-4924-BA31-D1440A31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61" y="5138388"/>
            <a:ext cx="1047787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onero XMR">
            <a:extLst>
              <a:ext uri="{FF2B5EF4-FFF2-40B4-BE49-F238E27FC236}">
                <a16:creationId xmlns:a16="http://schemas.microsoft.com/office/drawing/2014/main" id="{EA1F3A2C-1ADA-4834-84BB-782498AEF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5182887" y="4766733"/>
            <a:ext cx="1515849" cy="141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635129AE-0183-44ED-8C17-341613E69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7090988" y="5547795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81C8FD-8C3D-40FC-8E90-7300387DEED2}"/>
              </a:ext>
            </a:extLst>
          </p:cNvPr>
          <p:cNvSpPr/>
          <p:nvPr/>
        </p:nvSpPr>
        <p:spPr>
          <a:xfrm>
            <a:off x="2107059" y="1414809"/>
            <a:ext cx="7532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/>
              <a:t>Sortie progressive de l’euro en faillite</a:t>
            </a:r>
          </a:p>
        </p:txBody>
      </p:sp>
    </p:spTree>
    <p:extLst>
      <p:ext uri="{BB962C8B-B14F-4D97-AF65-F5344CB8AC3E}">
        <p14:creationId xmlns:p14="http://schemas.microsoft.com/office/powerpoint/2010/main" val="361167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879B098-F70A-DF47-0113-6C2DF590F6A3}"/>
              </a:ext>
            </a:extLst>
          </p:cNvPr>
          <p:cNvSpPr/>
          <p:nvPr/>
        </p:nvSpPr>
        <p:spPr>
          <a:xfrm>
            <a:off x="932109" y="2095665"/>
            <a:ext cx="1278154" cy="4357510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357510">
                <a:moveTo>
                  <a:pt x="1278154" y="4357510"/>
                </a:moveTo>
                <a:cubicBezTo>
                  <a:pt x="1275332" y="4007554"/>
                  <a:pt x="1272509" y="3736622"/>
                  <a:pt x="1266865" y="3217334"/>
                </a:cubicBezTo>
                <a:cubicBezTo>
                  <a:pt x="1261221" y="2698046"/>
                  <a:pt x="371279" y="2605852"/>
                  <a:pt x="160553" y="2190044"/>
                </a:cubicBezTo>
                <a:cubicBezTo>
                  <a:pt x="-50173" y="1774236"/>
                  <a:pt x="10034" y="1168400"/>
                  <a:pt x="2509" y="722489"/>
                </a:cubicBezTo>
                <a:cubicBezTo>
                  <a:pt x="17562" y="1411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1477A6-A72C-5661-7266-8A21E232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627" y="133645"/>
            <a:ext cx="5832819" cy="58314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Communication collective</a:t>
            </a:r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68BDF72-D86B-B589-85FD-AD6568FFD2BB}"/>
              </a:ext>
            </a:extLst>
          </p:cNvPr>
          <p:cNvSpPr txBox="1">
            <a:spLocks/>
          </p:cNvSpPr>
          <p:nvPr/>
        </p:nvSpPr>
        <p:spPr>
          <a:xfrm>
            <a:off x="10544271" y="4685877"/>
            <a:ext cx="2181185" cy="223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/>
              <a:t>Tor    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IPFS  </a:t>
            </a:r>
            <a:br>
              <a:rPr lang="fr-FR" sz="1600" dirty="0"/>
            </a:br>
            <a:r>
              <a:rPr lang="fr-FR" sz="1600" dirty="0"/>
              <a:t>= décentralisé</a:t>
            </a:r>
            <a:br>
              <a:rPr lang="fr-FR" sz="1600" dirty="0"/>
            </a:br>
            <a:r>
              <a:rPr lang="fr-FR" sz="1600" dirty="0" err="1"/>
              <a:t>navig</a:t>
            </a:r>
            <a:r>
              <a:rPr lang="fr-FR" sz="1600" dirty="0"/>
              <a:t>. Brave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Torrent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I2P / PGP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5E5025-E03E-A6F6-CADA-E7927000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103" y="1365118"/>
            <a:ext cx="3180156" cy="9702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F84EC35-B4A6-63BE-E03C-409B7FF58BA9}"/>
              </a:ext>
            </a:extLst>
          </p:cNvPr>
          <p:cNvSpPr txBox="1"/>
          <p:nvPr/>
        </p:nvSpPr>
        <p:spPr>
          <a:xfrm>
            <a:off x="1248269" y="1946928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getsession.org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622627-415E-B301-4973-7EDDAC714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9"/>
          <a:stretch/>
        </p:blipFill>
        <p:spPr>
          <a:xfrm>
            <a:off x="1177436" y="3198965"/>
            <a:ext cx="1984621" cy="8104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D437629-F389-1E78-CE26-82D250216E95}"/>
              </a:ext>
            </a:extLst>
          </p:cNvPr>
          <p:cNvSpPr txBox="1"/>
          <p:nvPr/>
        </p:nvSpPr>
        <p:spPr>
          <a:xfrm>
            <a:off x="1351533" y="3890768"/>
            <a:ext cx="230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chiffré mais centralisé donc censurable et n° de tél visible 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3DE4478-23E1-223B-BE48-62EFD1C95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46" b="88506" l="8562" r="92466">
                        <a14:foregroundMark x1="9589" y1="28736" x2="8904" y2="41379"/>
                        <a14:foregroundMark x1="14726" y1="34483" x2="15753" y2="49425"/>
                        <a14:foregroundMark x1="31849" y1="34483" x2="33219" y2="55172"/>
                        <a14:foregroundMark x1="44178" y1="33333" x2="44178" y2="54023"/>
                        <a14:foregroundMark x1="53082" y1="42529" x2="56507" y2="48276"/>
                        <a14:foregroundMark x1="60274" y1="35632" x2="59932" y2="52874"/>
                        <a14:foregroundMark x1="66096" y1="41379" x2="64041" y2="45977"/>
                        <a14:foregroundMark x1="73288" y1="33333" x2="71918" y2="45977"/>
                        <a14:foregroundMark x1="79110" y1="43678" x2="79795" y2="58621"/>
                        <a14:foregroundMark x1="86986" y1="43678" x2="88014" y2="56322"/>
                        <a14:foregroundMark x1="92466" y1="55172" x2="92123" y2="44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7791" y="5197218"/>
            <a:ext cx="1696232" cy="50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571D6D9-F42C-945E-3848-53EC9562D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327" y="5155262"/>
            <a:ext cx="1851362" cy="54498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5E1BDE3-5C87-5E86-4736-917700FBD293}"/>
              </a:ext>
            </a:extLst>
          </p:cNvPr>
          <p:cNvSpPr txBox="1"/>
          <p:nvPr/>
        </p:nvSpPr>
        <p:spPr>
          <a:xfrm>
            <a:off x="6482019" y="5195549"/>
            <a:ext cx="1688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Sécu niveau 0</a:t>
            </a:r>
            <a:br>
              <a:rPr lang="fr-FR" b="1" dirty="0">
                <a:solidFill>
                  <a:schemeClr val="accent2"/>
                </a:solidFill>
              </a:rPr>
            </a:br>
            <a:r>
              <a:rPr lang="fr-FR" sz="1600" dirty="0">
                <a:solidFill>
                  <a:schemeClr val="accent2"/>
                </a:solidFill>
              </a:rPr>
              <a:t>type GAFAM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4BDBD6-EBB9-E2E2-E2A1-22D2061519AC}"/>
              </a:ext>
            </a:extLst>
          </p:cNvPr>
          <p:cNvSpPr txBox="1"/>
          <p:nvPr/>
        </p:nvSpPr>
        <p:spPr>
          <a:xfrm>
            <a:off x="2368309" y="5904031"/>
            <a:ext cx="2056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Messagerie</a:t>
            </a:r>
            <a:b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et groupes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D705A3-A89C-D5E7-B0A9-94630AE51397}"/>
              </a:ext>
            </a:extLst>
          </p:cNvPr>
          <p:cNvSpPr txBox="1"/>
          <p:nvPr/>
        </p:nvSpPr>
        <p:spPr>
          <a:xfrm>
            <a:off x="4526037" y="5881772"/>
            <a:ext cx="1851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Groupes et arborescences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001C3AC-5EAC-B31B-71F8-99064CCB1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827" y="1312687"/>
            <a:ext cx="3103634" cy="1021449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44649CA9-701A-DAC0-20FE-C9BFD6F1E2E1}"/>
              </a:ext>
            </a:extLst>
          </p:cNvPr>
          <p:cNvGrpSpPr/>
          <p:nvPr/>
        </p:nvGrpSpPr>
        <p:grpSpPr>
          <a:xfrm>
            <a:off x="5312788" y="2043807"/>
            <a:ext cx="2201260" cy="478275"/>
            <a:chOff x="4591289" y="2355893"/>
            <a:chExt cx="2201260" cy="4782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DDF84E59-6756-4492-CADF-B9D2DD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77065" y="2355893"/>
              <a:ext cx="974770" cy="478275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774810A-0A9F-11F1-A6B5-BDB846F56F5F}"/>
                </a:ext>
              </a:extLst>
            </p:cNvPr>
            <p:cNvSpPr txBox="1"/>
            <p:nvPr/>
          </p:nvSpPr>
          <p:spPr>
            <a:xfrm>
              <a:off x="4591289" y="2412903"/>
              <a:ext cx="22012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Réseau              .</a:t>
              </a:r>
              <a:r>
                <a:rPr lang="fr-FR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58707E85-A87E-31C2-3E8E-0856D5892CDF}"/>
              </a:ext>
            </a:extLst>
          </p:cNvPr>
          <p:cNvSpPr txBox="1"/>
          <p:nvPr/>
        </p:nvSpPr>
        <p:spPr>
          <a:xfrm>
            <a:off x="5055947" y="2392632"/>
            <a:ext cx="256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B447DAB1-7521-FCC2-FD34-36D54123A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442" y="3260431"/>
            <a:ext cx="2284289" cy="78587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28F9C1F-08E5-CDA8-2D9D-5DE7C54CB9BD}"/>
              </a:ext>
            </a:extLst>
          </p:cNvPr>
          <p:cNvSpPr txBox="1"/>
          <p:nvPr/>
        </p:nvSpPr>
        <p:spPr>
          <a:xfrm>
            <a:off x="4537696" y="3951163"/>
            <a:ext cx="3080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chiffré possible, centralisé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 de tél obligatoire qui peut être caché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017257-AA93-8875-E816-D4FB167C48F6}"/>
              </a:ext>
            </a:extLst>
          </p:cNvPr>
          <p:cNvSpPr txBox="1"/>
          <p:nvPr/>
        </p:nvSpPr>
        <p:spPr>
          <a:xfrm>
            <a:off x="7267578" y="1685671"/>
            <a:ext cx="582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fr-FR" sz="2000" b="1" dirty="0" err="1">
                <a:solidFill>
                  <a:schemeClr val="bg2">
                    <a:lumMod val="50000"/>
                  </a:schemeClr>
                </a:solidFill>
              </a:rPr>
              <a:t>io</a:t>
            </a:r>
            <a:endParaRPr lang="en-US" sz="20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535842-00BE-620B-3DCA-6630C68FC817}"/>
              </a:ext>
            </a:extLst>
          </p:cNvPr>
          <p:cNvSpPr txBox="1"/>
          <p:nvPr/>
        </p:nvSpPr>
        <p:spPr>
          <a:xfrm>
            <a:off x="2901837" y="3449858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DC6F398-31E9-444D-0CA0-818CB7A3D7CB}"/>
              </a:ext>
            </a:extLst>
          </p:cNvPr>
          <p:cNvSpPr txBox="1"/>
          <p:nvPr/>
        </p:nvSpPr>
        <p:spPr>
          <a:xfrm>
            <a:off x="6780882" y="3479311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04D8365-9A51-6BFD-A634-2A3D2705E7A4}"/>
              </a:ext>
            </a:extLst>
          </p:cNvPr>
          <p:cNvSpPr/>
          <p:nvPr/>
        </p:nvSpPr>
        <p:spPr>
          <a:xfrm flipH="1">
            <a:off x="6493906" y="2281439"/>
            <a:ext cx="1278154" cy="4176888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176888 h 4176888"/>
              <a:gd name="connsiteX1" fmla="*/ 1266865 w 1278154"/>
              <a:gd name="connsiteY1" fmla="*/ 3036712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176888">
                <a:moveTo>
                  <a:pt x="1278154" y="4176888"/>
                </a:moveTo>
                <a:cubicBezTo>
                  <a:pt x="1275332" y="3826932"/>
                  <a:pt x="1272509" y="3556000"/>
                  <a:pt x="1266865" y="3036712"/>
                </a:cubicBezTo>
                <a:cubicBezTo>
                  <a:pt x="1261221" y="2517424"/>
                  <a:pt x="371279" y="2425230"/>
                  <a:pt x="160553" y="2009422"/>
                </a:cubicBezTo>
                <a:cubicBezTo>
                  <a:pt x="-50173" y="1593614"/>
                  <a:pt x="10034" y="987778"/>
                  <a:pt x="2509" y="541867"/>
                </a:cubicBezTo>
                <a:cubicBezTo>
                  <a:pt x="17562" y="-395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9DBA669-52AE-E330-4A1E-636637182139}"/>
              </a:ext>
            </a:extLst>
          </p:cNvPr>
          <p:cNvSpPr txBox="1"/>
          <p:nvPr/>
        </p:nvSpPr>
        <p:spPr>
          <a:xfrm>
            <a:off x="7819116" y="1601409"/>
            <a:ext cx="19119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Sécu niveau 2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Aucune</a:t>
            </a:r>
            <a:r>
              <a:rPr lang="fr-FR" sz="1600" dirty="0">
                <a:solidFill>
                  <a:schemeClr val="accent6"/>
                </a:solidFill>
              </a:rPr>
              <a:t> donnée personnelle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Incensurable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D0D2269-BEFA-DEE1-BD3C-70BA6D82E420}"/>
              </a:ext>
            </a:extLst>
          </p:cNvPr>
          <p:cNvSpPr txBox="1"/>
          <p:nvPr/>
        </p:nvSpPr>
        <p:spPr>
          <a:xfrm>
            <a:off x="2092046" y="705734"/>
            <a:ext cx="498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 qu'Internet fonctionne. Sinon, passage au 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 radio et RDV à heure et point fixé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858F23E-61BB-112F-A379-7A38AAB8A911}"/>
              </a:ext>
            </a:extLst>
          </p:cNvPr>
          <p:cNvSpPr txBox="1"/>
          <p:nvPr/>
        </p:nvSpPr>
        <p:spPr>
          <a:xfrm rot="5400000">
            <a:off x="-12419" y="5896895"/>
            <a:ext cx="2279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SortieElec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V1 2022 </a:t>
            </a:r>
            <a:endParaRPr lang="en-US" sz="1100" dirty="0"/>
          </a:p>
        </p:txBody>
      </p:sp>
      <p:pic>
        <p:nvPicPr>
          <p:cNvPr id="56" name="Espace réservé du contenu 4" descr="Une image contenant intérieur, téléphone mobile&#10;&#10;Description générée automatiquement">
            <a:extLst>
              <a:ext uri="{FF2B5EF4-FFF2-40B4-BE49-F238E27FC236}">
                <a16:creationId xmlns:a16="http://schemas.microsoft.com/office/drawing/2014/main" id="{09A0D9C2-F666-F49A-206E-75AB09C1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03" b="95297" l="9926" r="89578">
                        <a14:foregroundMark x1="55583" y1="74847" x2="48883" y2="61963"/>
                        <a14:foregroundMark x1="45658" y1="95501" x2="54094" y2="78732"/>
                        <a14:foregroundMark x1="58065" y1="95092" x2="42184" y2="94070"/>
                        <a14:foregroundMark x1="42184" y1="94070" x2="41191" y2="49080"/>
                        <a14:foregroundMark x1="42184" y1="4703" x2="42680" y2="31288"/>
                        <a14:foregroundMark x1="59305" y1="52556" x2="55583" y2="5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28617"/>
          <a:stretch/>
        </p:blipFill>
        <p:spPr>
          <a:xfrm flipH="1">
            <a:off x="9261417" y="3579532"/>
            <a:ext cx="1383689" cy="3075765"/>
          </a:xfr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44FB90C-13B0-F0DD-2376-C383579C6744}"/>
              </a:ext>
            </a:extLst>
          </p:cNvPr>
          <p:cNvSpPr txBox="1"/>
          <p:nvPr/>
        </p:nvSpPr>
        <p:spPr>
          <a:xfrm>
            <a:off x="7801373" y="3344749"/>
            <a:ext cx="19667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75000"/>
                  </a:schemeClr>
                </a:solidFill>
              </a:rPr>
              <a:t>Sécu niveau 1</a:t>
            </a:r>
          </a:p>
          <a:p>
            <a:pPr algn="ctr"/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Téléphone toujours nécessaire, centralisé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2BEDDD-0134-1F89-B162-EC7384B69AFA}"/>
              </a:ext>
            </a:extLst>
          </p:cNvPr>
          <p:cNvSpPr txBox="1"/>
          <p:nvPr/>
        </p:nvSpPr>
        <p:spPr>
          <a:xfrm>
            <a:off x="7672467" y="5753157"/>
            <a:ext cx="18104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</a:t>
            </a:r>
            <a:b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batterie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coupures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3532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18493D0-30ED-AD41-F730-1E3A63D4CE35}"/>
              </a:ext>
            </a:extLst>
          </p:cNvPr>
          <p:cNvSpPr txBox="1"/>
          <p:nvPr/>
        </p:nvSpPr>
        <p:spPr>
          <a:xfrm>
            <a:off x="704145" y="135128"/>
            <a:ext cx="88815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/>
              <a:t>Stocker ses </a:t>
            </a:r>
            <a:r>
              <a:rPr lang="fr-FR" sz="3200" b="1" dirty="0" err="1"/>
              <a:t>mots-clé</a:t>
            </a:r>
            <a:r>
              <a:rPr lang="fr-FR" sz="3200" b="1" dirty="0"/>
              <a:t> </a:t>
            </a:r>
            <a:br>
              <a:rPr lang="fr-FR" sz="2800" b="1" dirty="0"/>
            </a:b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/>
              <a:t>ne </a:t>
            </a:r>
            <a:r>
              <a:rPr lang="fr-FR" b="1" dirty="0"/>
              <a:t>jamais</a:t>
            </a:r>
            <a:r>
              <a:rPr lang="fr-FR" dirty="0"/>
              <a:t> les communiquer ! Vous seuls êtes souverains sur votre argent.     </a:t>
            </a:r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3B2C32-C3D5-17A2-B74F-DF1A0F9B8370}"/>
              </a:ext>
            </a:extLst>
          </p:cNvPr>
          <p:cNvSpPr txBox="1"/>
          <p:nvPr/>
        </p:nvSpPr>
        <p:spPr>
          <a:xfrm>
            <a:off x="9714206" y="273186"/>
            <a:ext cx="2201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Bitcoin : 12 mots    </a:t>
            </a:r>
          </a:p>
          <a:p>
            <a:endParaRPr lang="fr-FR" sz="1400" b="1" dirty="0"/>
          </a:p>
          <a:p>
            <a:r>
              <a:rPr lang="fr-FR" sz="2000" b="1" dirty="0" err="1"/>
              <a:t>Monero</a:t>
            </a:r>
            <a:r>
              <a:rPr lang="fr-FR" sz="2000" b="1" dirty="0"/>
              <a:t> : 25 mots</a:t>
            </a:r>
            <a:endParaRPr lang="en-US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A2B20B-79E8-F416-E3FE-B5AB77975F70}"/>
              </a:ext>
            </a:extLst>
          </p:cNvPr>
          <p:cNvSpPr txBox="1"/>
          <p:nvPr/>
        </p:nvSpPr>
        <p:spPr>
          <a:xfrm>
            <a:off x="9155285" y="1320386"/>
            <a:ext cx="3199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mots-clés = "</a:t>
            </a:r>
            <a:r>
              <a:rPr lang="fr-FR" sz="1400" i="1" dirty="0" err="1"/>
              <a:t>seed</a:t>
            </a:r>
            <a:r>
              <a:rPr lang="fr-FR" sz="1400" i="1" dirty="0"/>
              <a:t>", 'graine' en anglais</a:t>
            </a:r>
            <a:endParaRPr lang="en-US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C7F133-4F98-2542-68CA-3976F30D09AA}"/>
              </a:ext>
            </a:extLst>
          </p:cNvPr>
          <p:cNvSpPr txBox="1"/>
          <p:nvPr/>
        </p:nvSpPr>
        <p:spPr>
          <a:xfrm>
            <a:off x="953912" y="970613"/>
            <a:ext cx="8097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Ces mots clés sont automatiquement créés pour vous lorsque vous créez un nouveau portefeuille ("wallet") sur une app souveraine comme </a:t>
            </a:r>
            <a:r>
              <a:rPr lang="fr-FR" sz="1400" i="1" dirty="0" err="1"/>
              <a:t>Relai.app</a:t>
            </a:r>
            <a:r>
              <a:rPr lang="fr-FR" sz="1400" i="1" dirty="0"/>
              <a:t>, BlueWallet.io, </a:t>
            </a:r>
            <a:r>
              <a:rPr lang="fr-FR" sz="1400" i="1" dirty="0" err="1"/>
              <a:t>CakeWallet</a:t>
            </a:r>
            <a:r>
              <a:rPr lang="fr-FR" sz="1400" i="1" dirty="0"/>
              <a:t>, etc.</a:t>
            </a:r>
            <a:endParaRPr lang="en-US" sz="16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C233F15-D9BA-A79E-C205-BA3A13798292}"/>
              </a:ext>
            </a:extLst>
          </p:cNvPr>
          <p:cNvGrpSpPr/>
          <p:nvPr/>
        </p:nvGrpSpPr>
        <p:grpSpPr>
          <a:xfrm>
            <a:off x="5734631" y="2674074"/>
            <a:ext cx="1244870" cy="2371399"/>
            <a:chOff x="5182948" y="3474307"/>
            <a:chExt cx="1359540" cy="2622133"/>
          </a:xfrm>
        </p:grpSpPr>
        <p:pic>
          <p:nvPicPr>
            <p:cNvPr id="1028" name="Picture 4" descr="Review: Coldcard’s BTC Hardware Wallet Is Air-Gapped for Added Security – Bitcoin Isle">
              <a:extLst>
                <a:ext uri="{FF2B5EF4-FFF2-40B4-BE49-F238E27FC236}">
                  <a16:creationId xmlns:a16="http://schemas.microsoft.com/office/drawing/2014/main" id="{F8B0B1DB-2489-25B4-44BB-92625C608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5" t="3736" r="4420" b="7099"/>
            <a:stretch/>
          </p:blipFill>
          <p:spPr bwMode="auto">
            <a:xfrm>
              <a:off x="5212646" y="3474307"/>
              <a:ext cx="1259212" cy="2265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ldcard Bitcoin Hardware Wallets in India – Etherbit">
              <a:extLst>
                <a:ext uri="{FF2B5EF4-FFF2-40B4-BE49-F238E27FC236}">
                  <a16:creationId xmlns:a16="http://schemas.microsoft.com/office/drawing/2014/main" id="{F480D88A-868E-2CE9-059E-F7B306831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948" y="5752103"/>
              <a:ext cx="1359540" cy="344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924DD53-A768-5905-77C2-31751E9FD0B9}"/>
              </a:ext>
            </a:extLst>
          </p:cNvPr>
          <p:cNvGrpSpPr/>
          <p:nvPr/>
        </p:nvGrpSpPr>
        <p:grpSpPr>
          <a:xfrm>
            <a:off x="3993955" y="3058989"/>
            <a:ext cx="1303520" cy="2018409"/>
            <a:chOff x="4279121" y="3660036"/>
            <a:chExt cx="1423592" cy="2231822"/>
          </a:xfrm>
        </p:grpSpPr>
        <p:pic>
          <p:nvPicPr>
            <p:cNvPr id="1026" name="Picture 2" descr="TREZOR Wallet | KryptoBrothers">
              <a:extLst>
                <a:ext uri="{FF2B5EF4-FFF2-40B4-BE49-F238E27FC236}">
                  <a16:creationId xmlns:a16="http://schemas.microsoft.com/office/drawing/2014/main" id="{3A41A7E3-38C4-1CF7-795E-19284A763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62" b="21285"/>
            <a:stretch/>
          </p:blipFill>
          <p:spPr bwMode="auto">
            <a:xfrm>
              <a:off x="4279121" y="5413764"/>
              <a:ext cx="1423592" cy="47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D07F900-C4F6-7AAC-BF00-B5E60C20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2064" y="3660036"/>
              <a:ext cx="1120518" cy="1769439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DC3953E1-6CAD-0D32-1F41-AEA72922DBC6}"/>
              </a:ext>
            </a:extLst>
          </p:cNvPr>
          <p:cNvSpPr txBox="1"/>
          <p:nvPr/>
        </p:nvSpPr>
        <p:spPr>
          <a:xfrm>
            <a:off x="881559" y="6386587"/>
            <a:ext cx="1091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Seule votre </a:t>
            </a:r>
            <a:r>
              <a:rPr lang="fr-FR" b="1" dirty="0"/>
              <a:t>adresse de réception</a:t>
            </a:r>
            <a:r>
              <a:rPr lang="fr-FR" dirty="0"/>
              <a:t> Bitcoin ou </a:t>
            </a:r>
            <a:r>
              <a:rPr lang="fr-FR" dirty="0" err="1"/>
              <a:t>Monero</a:t>
            </a:r>
            <a:r>
              <a:rPr lang="fr-FR" dirty="0"/>
              <a:t> (votre "IBAN") doit-être envoyée pour recevoir de l'argent</a:t>
            </a:r>
            <a:endParaRPr lang="en-US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680F6C5-E9EA-0F4F-F66A-BC481E275A55}"/>
              </a:ext>
            </a:extLst>
          </p:cNvPr>
          <p:cNvGrpSpPr/>
          <p:nvPr/>
        </p:nvGrpSpPr>
        <p:grpSpPr>
          <a:xfrm>
            <a:off x="7416657" y="4742032"/>
            <a:ext cx="1228285" cy="285942"/>
            <a:chOff x="8119014" y="5572922"/>
            <a:chExt cx="1572498" cy="366074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E552078-E17F-8354-23BA-D1502B48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4997" y="5577978"/>
              <a:ext cx="1365388" cy="361018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94627625-2A21-1310-7097-AA9DDDA6E497}"/>
                </a:ext>
              </a:extLst>
            </p:cNvPr>
            <p:cNvCxnSpPr>
              <a:cxnSpLocks/>
            </p:cNvCxnSpPr>
            <p:nvPr/>
          </p:nvCxnSpPr>
          <p:spPr>
            <a:xfrm>
              <a:off x="8119014" y="5572922"/>
              <a:ext cx="1572498" cy="3395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8BB5832-620D-AFCB-E764-844680C86CE5}"/>
              </a:ext>
            </a:extLst>
          </p:cNvPr>
          <p:cNvSpPr txBox="1"/>
          <p:nvPr/>
        </p:nvSpPr>
        <p:spPr>
          <a:xfrm>
            <a:off x="7016171" y="2773414"/>
            <a:ext cx="1876713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Uniquement de l'</a:t>
            </a:r>
            <a:r>
              <a:rPr lang="fr-FR" sz="1600" b="1" dirty="0"/>
              <a:t>open source </a:t>
            </a:r>
            <a:r>
              <a:rPr lang="fr-FR" sz="1600" dirty="0"/>
              <a:t>complet ! </a:t>
            </a:r>
          </a:p>
          <a:p>
            <a:pPr algn="ctr"/>
            <a:endParaRPr lang="fr-FR" sz="1400" dirty="0"/>
          </a:p>
          <a:p>
            <a:pPr algn="ctr"/>
            <a:r>
              <a:rPr lang="fr-FR" sz="1400" b="1" dirty="0"/>
              <a:t>Règle n°1 </a:t>
            </a:r>
            <a:r>
              <a:rPr lang="fr-FR" sz="1400" dirty="0"/>
              <a:t>: aucun intermédiaire privé et potentiellement bloquant</a:t>
            </a:r>
            <a:endParaRPr lang="en-US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11EADC4-137E-0982-4567-5C0E5169C2AD}"/>
              </a:ext>
            </a:extLst>
          </p:cNvPr>
          <p:cNvSpPr txBox="1"/>
          <p:nvPr/>
        </p:nvSpPr>
        <p:spPr>
          <a:xfrm>
            <a:off x="3681748" y="5061785"/>
            <a:ext cx="2057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BTC + </a:t>
            </a:r>
            <a:r>
              <a:rPr lang="fr-FR" sz="1600" dirty="0" err="1"/>
              <a:t>Monero</a:t>
            </a:r>
            <a:r>
              <a:rPr lang="fr-FR" sz="1600" dirty="0"/>
              <a:t> etc.</a:t>
            </a:r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A6AAECA-4A09-BE38-9BA6-194076644B30}"/>
              </a:ext>
            </a:extLst>
          </p:cNvPr>
          <p:cNvSpPr txBox="1"/>
          <p:nvPr/>
        </p:nvSpPr>
        <p:spPr>
          <a:xfrm>
            <a:off x="5490173" y="5040776"/>
            <a:ext cx="1772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BTC seulement</a:t>
            </a:r>
            <a:endParaRPr lang="en-US" sz="1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710A9C7-E7E1-9803-3D01-C4BD4C3ED24C}"/>
              </a:ext>
            </a:extLst>
          </p:cNvPr>
          <p:cNvSpPr txBox="1"/>
          <p:nvPr/>
        </p:nvSpPr>
        <p:spPr>
          <a:xfrm>
            <a:off x="7097886" y="5085642"/>
            <a:ext cx="2057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Logiciel propriétaire pour mises à jour bloquantes</a:t>
            </a:r>
            <a:endParaRPr lang="en-US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B0B630E-7163-18F3-2FA6-19A9601D928A}"/>
              </a:ext>
            </a:extLst>
          </p:cNvPr>
          <p:cNvSpPr txBox="1"/>
          <p:nvPr/>
        </p:nvSpPr>
        <p:spPr>
          <a:xfrm rot="5400000">
            <a:off x="-825369" y="1189581"/>
            <a:ext cx="2279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V1 2022 </a:t>
            </a:r>
            <a:endParaRPr lang="en-US" sz="11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039D50-3063-9889-AF8F-2D11DFF17935}"/>
              </a:ext>
            </a:extLst>
          </p:cNvPr>
          <p:cNvSpPr txBox="1"/>
          <p:nvPr/>
        </p:nvSpPr>
        <p:spPr>
          <a:xfrm>
            <a:off x="4384985" y="1981122"/>
            <a:ext cx="409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Pour un montant important </a:t>
            </a:r>
            <a:r>
              <a:rPr lang="fr-FR" sz="1800" dirty="0"/>
              <a:t>et des transferts </a:t>
            </a:r>
            <a:r>
              <a:rPr lang="fr-FR" sz="1800" b="1" dirty="0"/>
              <a:t>occasionnels : </a:t>
            </a:r>
            <a:r>
              <a:rPr lang="fr-FR" sz="1800" dirty="0"/>
              <a:t>clé crypto (</a:t>
            </a:r>
            <a:r>
              <a:rPr lang="fr-FR" sz="1400" dirty="0"/>
              <a:t>~</a:t>
            </a:r>
            <a:r>
              <a:rPr lang="fr-FR" sz="1800" dirty="0"/>
              <a:t>80€)</a:t>
            </a:r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9542440-0AB4-40FB-4C4F-8499B368340A}"/>
              </a:ext>
            </a:extLst>
          </p:cNvPr>
          <p:cNvSpPr txBox="1"/>
          <p:nvPr/>
        </p:nvSpPr>
        <p:spPr>
          <a:xfrm>
            <a:off x="509510" y="1970895"/>
            <a:ext cx="3329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Pour un faible montant </a:t>
            </a:r>
            <a:r>
              <a:rPr lang="fr-FR" sz="1800" dirty="0"/>
              <a:t>et des paiements fréquents : app mobile</a:t>
            </a:r>
            <a:endParaRPr lang="en-US" dirty="0"/>
          </a:p>
        </p:txBody>
      </p:sp>
      <p:pic>
        <p:nvPicPr>
          <p:cNvPr id="1034" name="Picture 10" descr="Cake Wallet - Cypher Market">
            <a:extLst>
              <a:ext uri="{FF2B5EF4-FFF2-40B4-BE49-F238E27FC236}">
                <a16:creationId xmlns:a16="http://schemas.microsoft.com/office/drawing/2014/main" id="{6E70D60C-5A86-9DD4-1E57-3BF78631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85" y="4312858"/>
            <a:ext cx="577439" cy="5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B884825-21F9-E9A3-4C9E-4C85E9D342B3}"/>
              </a:ext>
            </a:extLst>
          </p:cNvPr>
          <p:cNvSpPr txBox="1"/>
          <p:nvPr/>
        </p:nvSpPr>
        <p:spPr>
          <a:xfrm>
            <a:off x="2129496" y="3043869"/>
            <a:ext cx="800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Relai</a:t>
            </a:r>
            <a:endParaRPr lang="en-US" sz="20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27CBBEB-81FC-9237-D5C6-025FB2ADA79A}"/>
              </a:ext>
            </a:extLst>
          </p:cNvPr>
          <p:cNvSpPr txBox="1"/>
          <p:nvPr/>
        </p:nvSpPr>
        <p:spPr>
          <a:xfrm>
            <a:off x="2076901" y="4406142"/>
            <a:ext cx="1607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Cake Wallet</a:t>
            </a:r>
            <a:endParaRPr lang="en-US" sz="2000" b="1" dirty="0"/>
          </a:p>
        </p:txBody>
      </p:sp>
      <p:pic>
        <p:nvPicPr>
          <p:cNvPr id="1036" name="Picture 12" descr="Hardware wallet support Crypto Wallets - Yada Wallets">
            <a:extLst>
              <a:ext uri="{FF2B5EF4-FFF2-40B4-BE49-F238E27FC236}">
                <a16:creationId xmlns:a16="http://schemas.microsoft.com/office/drawing/2014/main" id="{B69E2FD0-16ED-1C51-66FD-9E1EAF98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28" y="3647625"/>
            <a:ext cx="577439" cy="5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90C6CF3-D514-0ED8-7BB6-8A28B4090C3B}"/>
              </a:ext>
            </a:extLst>
          </p:cNvPr>
          <p:cNvSpPr txBox="1"/>
          <p:nvPr/>
        </p:nvSpPr>
        <p:spPr>
          <a:xfrm>
            <a:off x="2092722" y="3720373"/>
            <a:ext cx="1607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Blue Wallet</a:t>
            </a:r>
            <a:endParaRPr lang="en-US" sz="2000" b="1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BC0C1DB-592B-D604-C46B-6B294D6BC3B4}"/>
              </a:ext>
            </a:extLst>
          </p:cNvPr>
          <p:cNvSpPr txBox="1"/>
          <p:nvPr/>
        </p:nvSpPr>
        <p:spPr>
          <a:xfrm>
            <a:off x="8916213" y="1962464"/>
            <a:ext cx="3438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Pour tous montants, </a:t>
            </a:r>
            <a:r>
              <a:rPr lang="fr-FR" b="1" u="sng" dirty="0"/>
              <a:t>sans </a:t>
            </a:r>
            <a:r>
              <a:rPr lang="fr-FR" dirty="0"/>
              <a:t>transfert</a:t>
            </a:r>
            <a:r>
              <a:rPr lang="fr-FR" b="1" dirty="0"/>
              <a:t>,</a:t>
            </a:r>
            <a:r>
              <a:rPr lang="fr-FR" sz="1800" b="1" dirty="0"/>
              <a:t> durabilit</a:t>
            </a:r>
            <a:r>
              <a:rPr lang="fr-FR" b="1" dirty="0"/>
              <a:t>é </a:t>
            </a:r>
            <a:r>
              <a:rPr lang="fr-FR" dirty="0"/>
              <a:t>maximale </a:t>
            </a:r>
            <a:endParaRPr lang="en-US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CD86C26-699E-D038-733B-0CB0CACFD138}"/>
              </a:ext>
            </a:extLst>
          </p:cNvPr>
          <p:cNvSpPr txBox="1"/>
          <p:nvPr/>
        </p:nvSpPr>
        <p:spPr>
          <a:xfrm>
            <a:off x="2092721" y="5016103"/>
            <a:ext cx="1607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Exodus</a:t>
            </a:r>
            <a:endParaRPr lang="en-US" sz="2000" b="1" dirty="0"/>
          </a:p>
        </p:txBody>
      </p:sp>
      <p:pic>
        <p:nvPicPr>
          <p:cNvPr id="1038" name="Picture 14" descr="En İyi Kripto Para Cüzdanı: Kripto Para Cüzdanı Seçenekleri">
            <a:extLst>
              <a:ext uri="{FF2B5EF4-FFF2-40B4-BE49-F238E27FC236}">
                <a16:creationId xmlns:a16="http://schemas.microsoft.com/office/drawing/2014/main" id="{A8676BA2-C71B-CBCA-A9AB-C942ED11B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-443" r="64286" b="10533"/>
          <a:stretch/>
        </p:blipFill>
        <p:spPr bwMode="auto">
          <a:xfrm>
            <a:off x="1516316" y="5016103"/>
            <a:ext cx="643074" cy="44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E1B0BFD3-81A0-A121-CAC1-8317FC412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4529" y="2927775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9E850C4-90DB-2628-8F50-4F40C5F097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2" y="3029268"/>
            <a:ext cx="348348" cy="348348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81AF2BF3-3626-A3BC-3E76-CFAD1804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32" y="3839168"/>
            <a:ext cx="244454" cy="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88FD2CB-3D0B-F152-2CA1-2164A312CC2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9" y="3762356"/>
            <a:ext cx="352215" cy="352215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524E50C7-3D07-1C73-C21B-C8B0A604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32" y="5147127"/>
            <a:ext cx="244454" cy="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CCD21867-0401-3D7B-5631-2857868899E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9" y="5070315"/>
            <a:ext cx="352215" cy="352215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246A84A7-81FF-90AF-B5BB-F3CE052EC453}"/>
              </a:ext>
            </a:extLst>
          </p:cNvPr>
          <p:cNvSpPr txBox="1"/>
          <p:nvPr/>
        </p:nvSpPr>
        <p:spPr>
          <a:xfrm>
            <a:off x="611397" y="5414470"/>
            <a:ext cx="13029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stablecoin</a:t>
            </a:r>
            <a:br>
              <a:rPr lang="fr-FR" sz="1400" b="1" dirty="0"/>
            </a:br>
            <a:r>
              <a:rPr lang="fr-FR" sz="1200" i="1" dirty="0"/>
              <a:t>(USDC/USDT..)</a:t>
            </a:r>
            <a:endParaRPr lang="en-US" sz="1400" i="1" dirty="0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C966C709-860A-EDD9-2D01-85348D6CA3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87" y="258164"/>
            <a:ext cx="424719" cy="424719"/>
          </a:xfrm>
          <a:prstGeom prst="rect">
            <a:avLst/>
          </a:prstGeom>
        </p:spPr>
      </p:pic>
      <p:pic>
        <p:nvPicPr>
          <p:cNvPr id="58" name="Picture 2" descr="Logo, logos, monero icon - Free download on Iconfinder">
            <a:extLst>
              <a:ext uri="{FF2B5EF4-FFF2-40B4-BE49-F238E27FC236}">
                <a16:creationId xmlns:a16="http://schemas.microsoft.com/office/drawing/2014/main" id="{FC5D5CFD-2958-3166-1622-BF653C4A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136" y="753656"/>
            <a:ext cx="487972" cy="4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ZoneTexte 1023">
            <a:extLst>
              <a:ext uri="{FF2B5EF4-FFF2-40B4-BE49-F238E27FC236}">
                <a16:creationId xmlns:a16="http://schemas.microsoft.com/office/drawing/2014/main" id="{120E26D3-A4EF-0946-5944-20D9C2682B33}"/>
              </a:ext>
            </a:extLst>
          </p:cNvPr>
          <p:cNvSpPr txBox="1"/>
          <p:nvPr/>
        </p:nvSpPr>
        <p:spPr>
          <a:xfrm>
            <a:off x="645264" y="6153379"/>
            <a:ext cx="11507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Prenez le temps pour bien les noter, car on estime que 20% des Bitcoin actuels ont été perdus, notamment quand ils pensaient que cela ne "valait plus rien".</a:t>
            </a:r>
          </a:p>
        </p:txBody>
      </p:sp>
      <p:pic>
        <p:nvPicPr>
          <p:cNvPr id="1025" name="Image 1024">
            <a:extLst>
              <a:ext uri="{FF2B5EF4-FFF2-40B4-BE49-F238E27FC236}">
                <a16:creationId xmlns:a16="http://schemas.microsoft.com/office/drawing/2014/main" id="{BD457413-3111-C6CC-50CD-3F22BDE34A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2" y="4433533"/>
            <a:ext cx="348348" cy="348348"/>
          </a:xfrm>
          <a:prstGeom prst="rect">
            <a:avLst/>
          </a:prstGeom>
        </p:spPr>
      </p:pic>
      <p:pic>
        <p:nvPicPr>
          <p:cNvPr id="56" name="Picture 2" descr="Logo, logos, monero icon - Free download on Iconfinder">
            <a:extLst>
              <a:ext uri="{FF2B5EF4-FFF2-40B4-BE49-F238E27FC236}">
                <a16:creationId xmlns:a16="http://schemas.microsoft.com/office/drawing/2014/main" id="{F2E49023-75E2-FA71-FF7D-0F0F0E46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5" y="4399687"/>
            <a:ext cx="399741" cy="3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EF94A976-C768-BDDC-B39D-334091D95BE8}"/>
              </a:ext>
            </a:extLst>
          </p:cNvPr>
          <p:cNvSpPr txBox="1"/>
          <p:nvPr/>
        </p:nvSpPr>
        <p:spPr>
          <a:xfrm>
            <a:off x="9722473" y="510196"/>
            <a:ext cx="887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traçable</a:t>
            </a:r>
            <a:endParaRPr lang="en-US" sz="1600" dirty="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82299F7F-4BE3-9BC4-093D-0B785F37B310}"/>
              </a:ext>
            </a:extLst>
          </p:cNvPr>
          <p:cNvSpPr txBox="1"/>
          <p:nvPr/>
        </p:nvSpPr>
        <p:spPr>
          <a:xfrm>
            <a:off x="9722549" y="1046839"/>
            <a:ext cx="887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intraçable</a:t>
            </a:r>
            <a:endParaRPr lang="en-US" sz="1600" dirty="0"/>
          </a:p>
        </p:txBody>
      </p:sp>
      <p:sp>
        <p:nvSpPr>
          <p:cNvPr id="1037" name="ZoneTexte 1036">
            <a:extLst>
              <a:ext uri="{FF2B5EF4-FFF2-40B4-BE49-F238E27FC236}">
                <a16:creationId xmlns:a16="http://schemas.microsoft.com/office/drawing/2014/main" id="{12FEB89A-6F84-3078-2E63-4062C99B1A05}"/>
              </a:ext>
            </a:extLst>
          </p:cNvPr>
          <p:cNvSpPr txBox="1"/>
          <p:nvPr/>
        </p:nvSpPr>
        <p:spPr>
          <a:xfrm>
            <a:off x="9614242" y="2560085"/>
            <a:ext cx="2086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Mots écris au feutre, tamponnés ou gravés</a:t>
            </a:r>
            <a:endParaRPr lang="en-US" sz="1400" dirty="0"/>
          </a:p>
        </p:txBody>
      </p:sp>
      <p:pic>
        <p:nvPicPr>
          <p:cNvPr id="1042" name="Picture 18" descr="Metal Bitcoin Seed Storage Stress Test (Part II)">
            <a:extLst>
              <a:ext uri="{FF2B5EF4-FFF2-40B4-BE49-F238E27FC236}">
                <a16:creationId xmlns:a16="http://schemas.microsoft.com/office/drawing/2014/main" id="{795B2B4F-3C44-4E2E-EA2F-07587486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403" y="3492221"/>
            <a:ext cx="2388513" cy="16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ZoneTexte 1038">
            <a:extLst>
              <a:ext uri="{FF2B5EF4-FFF2-40B4-BE49-F238E27FC236}">
                <a16:creationId xmlns:a16="http://schemas.microsoft.com/office/drawing/2014/main" id="{E14AE551-7116-B882-3B7D-F48ABD8DE1FB}"/>
              </a:ext>
            </a:extLst>
          </p:cNvPr>
          <p:cNvSpPr txBox="1"/>
          <p:nvPr/>
        </p:nvSpPr>
        <p:spPr>
          <a:xfrm>
            <a:off x="9321737" y="5194358"/>
            <a:ext cx="2765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On peut donner une </a:t>
            </a:r>
            <a:r>
              <a:rPr lang="fr-FR" sz="1400" b="1" i="1" dirty="0"/>
              <a:t>copie </a:t>
            </a:r>
            <a:r>
              <a:rPr lang="fr-FR" sz="1400" b="1" i="1" u="sng" dirty="0"/>
              <a:t>partielle </a:t>
            </a:r>
            <a:r>
              <a:rPr lang="fr-FR" sz="1400" b="1" i="1" dirty="0"/>
              <a:t>à un proche ou à un notaire.</a:t>
            </a:r>
            <a:br>
              <a:rPr lang="fr-FR" sz="1400" b="1" i="1" dirty="0"/>
            </a:br>
            <a:r>
              <a:rPr lang="fr-FR" sz="1400" i="1" dirty="0"/>
              <a:t>À stocker, cacher ou enterrer</a:t>
            </a:r>
            <a:endParaRPr lang="en-US" sz="1400" dirty="0"/>
          </a:p>
        </p:txBody>
      </p:sp>
      <p:sp>
        <p:nvSpPr>
          <p:cNvPr id="1040" name="ZoneTexte 1039">
            <a:extLst>
              <a:ext uri="{FF2B5EF4-FFF2-40B4-BE49-F238E27FC236}">
                <a16:creationId xmlns:a16="http://schemas.microsoft.com/office/drawing/2014/main" id="{15E24298-AB36-275E-24F9-E64011C95BA3}"/>
              </a:ext>
            </a:extLst>
          </p:cNvPr>
          <p:cNvSpPr txBox="1"/>
          <p:nvPr/>
        </p:nvSpPr>
        <p:spPr>
          <a:xfrm>
            <a:off x="3713572" y="5484081"/>
            <a:ext cx="3703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Multisignature</a:t>
            </a:r>
            <a:r>
              <a:rPr lang="fr-FR" sz="1600" dirty="0"/>
              <a:t> à plusieurs possible </a:t>
            </a:r>
            <a:br>
              <a:rPr lang="fr-FR" sz="1600" dirty="0"/>
            </a:br>
            <a:r>
              <a:rPr lang="fr-FR" sz="1600" dirty="0"/>
              <a:t>(</a:t>
            </a:r>
            <a:r>
              <a:rPr lang="fr-FR" sz="1600" dirty="0" err="1"/>
              <a:t>multisig</a:t>
            </a:r>
            <a:r>
              <a:rPr lang="fr-FR" sz="1600" dirty="0"/>
              <a:t>)</a:t>
            </a:r>
            <a:endParaRPr lang="en-US" sz="1600" dirty="0"/>
          </a:p>
        </p:txBody>
      </p: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7717A707-37FB-1792-2E2E-1F45B9C5FA79}"/>
              </a:ext>
            </a:extLst>
          </p:cNvPr>
          <p:cNvSpPr txBox="1"/>
          <p:nvPr/>
        </p:nvSpPr>
        <p:spPr>
          <a:xfrm>
            <a:off x="9223136" y="3161822"/>
            <a:ext cx="2929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Papier ou </a:t>
            </a:r>
            <a:r>
              <a:rPr lang="fr-FR" sz="1600" b="1" dirty="0"/>
              <a:t>plaque métal ! </a:t>
            </a:r>
            <a:r>
              <a:rPr lang="fr-FR" sz="1600" dirty="0"/>
              <a:t>(</a:t>
            </a:r>
            <a:r>
              <a:rPr lang="fr-FR" sz="1400" dirty="0"/>
              <a:t>~</a:t>
            </a:r>
            <a:r>
              <a:rPr lang="fr-FR" sz="1600" dirty="0"/>
              <a:t>25€)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8590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FD948-DB8B-4532-31A6-F17E8019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181716"/>
            <a:ext cx="11466689" cy="1616216"/>
          </a:xfrm>
        </p:spPr>
        <p:txBody>
          <a:bodyPr>
            <a:normAutofit fontScale="90000"/>
          </a:bodyPr>
          <a:lstStyle/>
          <a:p>
            <a:r>
              <a:rPr lang="fr-FR" sz="2800" b="1" dirty="0"/>
              <a:t>Solution simple – Copies partielles complémentaires </a:t>
            </a:r>
            <a:r>
              <a:rPr lang="fr-FR" sz="2800" dirty="0"/>
              <a:t>: </a:t>
            </a:r>
            <a:br>
              <a:rPr lang="fr-FR" sz="2800" dirty="0"/>
            </a:br>
            <a:r>
              <a:rPr lang="fr-FR" sz="2400" dirty="0"/>
              <a:t>2 plaques sur les 3 données à un proche/notaire ou cachées suffisent pour retrouver l'ensemble.  </a:t>
            </a:r>
            <a:br>
              <a:rPr lang="fr-FR" sz="2800" dirty="0"/>
            </a:br>
            <a:br>
              <a:rPr lang="fr-FR" sz="2800" dirty="0"/>
            </a:br>
            <a:r>
              <a:rPr lang="fr-FR" sz="2400" b="1" dirty="0"/>
              <a:t>Pour Bitcoin (12 mots-clés) </a:t>
            </a:r>
            <a:r>
              <a:rPr lang="fr-FR" sz="2400" i="1" dirty="0"/>
              <a:t>– </a:t>
            </a:r>
            <a:r>
              <a:rPr lang="en-US" sz="2400" u="sng" dirty="0"/>
              <a:t>Ce </a:t>
            </a:r>
            <a:r>
              <a:rPr lang="en-US" sz="2400" u="sng" dirty="0" err="1"/>
              <a:t>n'est</a:t>
            </a:r>
            <a:r>
              <a:rPr lang="en-US" sz="2400" u="sng" dirty="0"/>
              <a:t> pas </a:t>
            </a:r>
            <a:r>
              <a:rPr lang="en-US" sz="2400" u="sng" dirty="0" err="1"/>
              <a:t>une</a:t>
            </a:r>
            <a:r>
              <a:rPr lang="en-US" sz="2400" u="sng" dirty="0"/>
              <a:t> pratique </a:t>
            </a:r>
            <a:r>
              <a:rPr lang="en-US" sz="2400" u="sng" dirty="0" err="1"/>
              <a:t>usuelle</a:t>
            </a:r>
            <a:r>
              <a:rPr lang="en-US" sz="2400" dirty="0"/>
              <a:t>, </a:t>
            </a:r>
            <a:r>
              <a:rPr lang="en-US" sz="2400" dirty="0" err="1"/>
              <a:t>mais</a:t>
            </a:r>
            <a:r>
              <a:rPr lang="en-US" sz="2400" dirty="0"/>
              <a:t> pour des petits </a:t>
            </a:r>
            <a:r>
              <a:rPr lang="en-US" sz="2400" dirty="0" err="1"/>
              <a:t>montants</a:t>
            </a:r>
            <a:r>
              <a:rPr lang="en-US" sz="2400" dirty="0"/>
              <a:t> </a:t>
            </a:r>
            <a:r>
              <a:rPr lang="en-US" sz="2400" dirty="0" err="1"/>
              <a:t>c'est</a:t>
            </a:r>
            <a:r>
              <a:rPr lang="en-US" sz="2400" dirty="0"/>
              <a:t> un </a:t>
            </a:r>
            <a:r>
              <a:rPr lang="en-US" sz="2400" dirty="0" err="1"/>
              <a:t>compromis</a:t>
            </a:r>
            <a:r>
              <a:rPr lang="en-US" sz="2400" dirty="0"/>
              <a:t> entre resilience et </a:t>
            </a:r>
            <a:r>
              <a:rPr lang="en-US" sz="2400" dirty="0" err="1"/>
              <a:t>simplicité</a:t>
            </a:r>
            <a:r>
              <a:rPr lang="en-US" sz="2400" dirty="0"/>
              <a:t>. Pour des </a:t>
            </a:r>
            <a:r>
              <a:rPr lang="en-US" sz="2400" dirty="0" err="1"/>
              <a:t>montants</a:t>
            </a:r>
            <a:r>
              <a:rPr lang="en-US" sz="2400" dirty="0"/>
              <a:t> </a:t>
            </a:r>
            <a:r>
              <a:rPr lang="en-US" sz="2400" dirty="0" err="1"/>
              <a:t>importants</a:t>
            </a:r>
            <a:r>
              <a:rPr lang="en-US" sz="2400" dirty="0"/>
              <a:t>, </a:t>
            </a:r>
            <a:r>
              <a:rPr lang="en-US" sz="2400" dirty="0" err="1"/>
              <a:t>utilisez</a:t>
            </a:r>
            <a:r>
              <a:rPr lang="en-US" sz="2400" dirty="0"/>
              <a:t> un </a:t>
            </a:r>
            <a:r>
              <a:rPr lang="en-US" sz="2400" b="1" dirty="0" err="1"/>
              <a:t>multisig</a:t>
            </a:r>
            <a:endParaRPr lang="en-US" sz="28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6FBD853-02FA-B3FA-73C7-988937164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160329"/>
              </p:ext>
            </p:extLst>
          </p:nvPr>
        </p:nvGraphicFramePr>
        <p:xfrm>
          <a:off x="422622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r>
                        <a:rPr lang="fr-FR" dirty="0" err="1"/>
                        <a:t>shark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r>
                        <a:rPr lang="fr-FR" dirty="0" err="1"/>
                        <a:t>camel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6.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r>
                        <a:rPr lang="fr-FR" dirty="0" err="1"/>
                        <a:t>never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r>
                        <a:rPr lang="fr-FR" dirty="0" err="1"/>
                        <a:t>turtle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r>
                        <a:rPr lang="fr-FR" dirty="0" err="1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proof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3F5E58C-C1C1-A5A7-10EB-6539561D2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733237"/>
              </p:ext>
            </p:extLst>
          </p:nvPr>
        </p:nvGraphicFramePr>
        <p:xfrm>
          <a:off x="89464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r>
                        <a:rPr lang="fr-FR" dirty="0" err="1"/>
                        <a:t>shark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r>
                        <a:rPr lang="fr-FR" dirty="0" err="1"/>
                        <a:t>camel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r>
                        <a:rPr lang="fr-FR" dirty="0" err="1"/>
                        <a:t>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6.   </a:t>
                      </a:r>
                      <a:r>
                        <a:rPr lang="fr-FR" dirty="0" err="1"/>
                        <a:t>satisfy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r>
                        <a:rPr lang="fr-FR" dirty="0" err="1"/>
                        <a:t>gentle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AFDB2E22-FD52-8D6F-9813-31551A4C6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833174"/>
              </p:ext>
            </p:extLst>
          </p:nvPr>
        </p:nvGraphicFramePr>
        <p:xfrm>
          <a:off x="755780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r>
                        <a:rPr lang="fr-FR" dirty="0" err="1"/>
                        <a:t>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6.   </a:t>
                      </a:r>
                      <a:r>
                        <a:rPr lang="fr-FR" dirty="0" err="1"/>
                        <a:t>satisfy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r>
                        <a:rPr lang="fr-FR" dirty="0" err="1"/>
                        <a:t>gentle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r>
                        <a:rPr lang="fr-FR" dirty="0" err="1"/>
                        <a:t>never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r>
                        <a:rPr lang="fr-FR" dirty="0" err="1"/>
                        <a:t>turtle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r>
                        <a:rPr lang="fr-FR" dirty="0" err="1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proof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D5D148-428B-EFF3-9216-4552B9EEE26F}"/>
              </a:ext>
            </a:extLst>
          </p:cNvPr>
          <p:cNvSpPr/>
          <p:nvPr/>
        </p:nvSpPr>
        <p:spPr>
          <a:xfrm>
            <a:off x="733778" y="1859845"/>
            <a:ext cx="1727200" cy="31862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9657914-F1F4-3100-D093-A148C7F4308D}"/>
              </a:ext>
            </a:extLst>
          </p:cNvPr>
          <p:cNvSpPr/>
          <p:nvPr/>
        </p:nvSpPr>
        <p:spPr>
          <a:xfrm>
            <a:off x="4024489" y="4865512"/>
            <a:ext cx="1727200" cy="1698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8BC3C0A-CE93-FCA5-495B-A56D19B76BD0}"/>
              </a:ext>
            </a:extLst>
          </p:cNvPr>
          <p:cNvSpPr/>
          <p:nvPr/>
        </p:nvSpPr>
        <p:spPr>
          <a:xfrm>
            <a:off x="4024489" y="1859845"/>
            <a:ext cx="1727200" cy="1698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9CC98D-3810-3A6D-ADAB-6BCA56C3A337}"/>
              </a:ext>
            </a:extLst>
          </p:cNvPr>
          <p:cNvSpPr/>
          <p:nvPr/>
        </p:nvSpPr>
        <p:spPr>
          <a:xfrm>
            <a:off x="7411156" y="3378201"/>
            <a:ext cx="1727200" cy="31862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2">
            <a:extLst>
              <a:ext uri="{FF2B5EF4-FFF2-40B4-BE49-F238E27FC236}">
                <a16:creationId xmlns:a16="http://schemas.microsoft.com/office/drawing/2014/main" id="{AC542A51-4AB6-04E8-3476-E91A0F1F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82" y="4549802"/>
            <a:ext cx="244454" cy="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">
            <a:extLst>
              <a:ext uri="{FF2B5EF4-FFF2-40B4-BE49-F238E27FC236}">
                <a16:creationId xmlns:a16="http://schemas.microsoft.com/office/drawing/2014/main" id="{D996E34B-9A44-A9BC-E9A9-558787E4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963" y="3006691"/>
            <a:ext cx="244454" cy="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CF6D917-484D-009B-9694-D876938645D5}"/>
              </a:ext>
            </a:extLst>
          </p:cNvPr>
          <p:cNvSpPr txBox="1"/>
          <p:nvPr/>
        </p:nvSpPr>
        <p:spPr>
          <a:xfrm>
            <a:off x="3130772" y="2014324"/>
            <a:ext cx="7064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Acheter du Bitcoin et/ou du </a:t>
            </a:r>
            <a:r>
              <a:rPr lang="fr-FR" sz="2000" dirty="0" err="1"/>
              <a:t>Monero</a:t>
            </a:r>
            <a:r>
              <a:rPr lang="fr-FR" sz="2000" dirty="0"/>
              <a:t> de manière anonyme</a:t>
            </a:r>
            <a:br>
              <a:rPr lang="fr-FR" sz="2000" dirty="0"/>
            </a:br>
            <a:r>
              <a:rPr lang="fr-FR" i="1" dirty="0"/>
              <a:t>AgoraDesk.com     </a:t>
            </a:r>
            <a:r>
              <a:rPr lang="fr-FR" b="1" dirty="0"/>
              <a:t>(no-KYC)   </a:t>
            </a:r>
            <a:r>
              <a:rPr lang="fr-FR" sz="1600" i="1" dirty="0"/>
              <a:t>(P2P comme </a:t>
            </a:r>
            <a:r>
              <a:rPr lang="fr-FR" sz="1600" i="1" dirty="0" err="1"/>
              <a:t>Leboncoin</a:t>
            </a:r>
            <a:r>
              <a:rPr lang="fr-FR" sz="1600" i="1" dirty="0"/>
              <a:t>)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C5E74A-F674-1D12-BBD9-14ED8F843E03}"/>
              </a:ext>
            </a:extLst>
          </p:cNvPr>
          <p:cNvSpPr txBox="1"/>
          <p:nvPr/>
        </p:nvSpPr>
        <p:spPr>
          <a:xfrm>
            <a:off x="3128026" y="1213208"/>
            <a:ext cx="58702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Acheter du Bitcoin (seulement) + stocker + dépenser</a:t>
            </a:r>
            <a:br>
              <a:rPr lang="fr-FR" sz="2000" dirty="0"/>
            </a:br>
            <a:r>
              <a:rPr lang="fr-FR" i="1" dirty="0" err="1"/>
              <a:t>Relai.app</a:t>
            </a:r>
            <a:r>
              <a:rPr lang="fr-FR" i="1" dirty="0"/>
              <a:t>    ou  Bity.com   ou  MtPelerin.com</a:t>
            </a:r>
            <a:endParaRPr lang="fr-FR" sz="20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5F464C-3970-FE2C-390A-DA4DB6BBFF77}"/>
              </a:ext>
            </a:extLst>
          </p:cNvPr>
          <p:cNvSpPr txBox="1"/>
          <p:nvPr/>
        </p:nvSpPr>
        <p:spPr>
          <a:xfrm>
            <a:off x="3126806" y="2799560"/>
            <a:ext cx="7064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Stocker Bitcoin + dépenser </a:t>
            </a:r>
            <a:r>
              <a:rPr lang="fr-FR" sz="2000" u="sng" dirty="0"/>
              <a:t>instantanément</a:t>
            </a:r>
            <a:r>
              <a:rPr lang="fr-FR" sz="2000" dirty="0"/>
              <a:t> (Bitcoin Lightning)</a:t>
            </a:r>
            <a:br>
              <a:rPr lang="fr-FR" sz="2000" dirty="0"/>
            </a:br>
            <a:r>
              <a:rPr lang="fr-FR" i="1" dirty="0" err="1"/>
              <a:t>BlueWallet</a:t>
            </a:r>
            <a:r>
              <a:rPr lang="fr-FR" i="1" dirty="0"/>
              <a:t>      = 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Aussi pour les commerçants ! (Bitcoin)</a:t>
            </a:r>
            <a:endParaRPr lang="fr-F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193168-B63B-7560-E8C8-C29127B85671}"/>
              </a:ext>
            </a:extLst>
          </p:cNvPr>
          <p:cNvSpPr txBox="1"/>
          <p:nvPr/>
        </p:nvSpPr>
        <p:spPr>
          <a:xfrm>
            <a:off x="3128026" y="3642227"/>
            <a:ext cx="6453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Stocker du Bitcoin et/ou du </a:t>
            </a:r>
            <a:r>
              <a:rPr lang="fr-FR" sz="2000" dirty="0" err="1"/>
              <a:t>Monero</a:t>
            </a:r>
            <a:r>
              <a:rPr lang="fr-FR" sz="2000" dirty="0"/>
              <a:t> + dépenser</a:t>
            </a:r>
            <a:br>
              <a:rPr lang="fr-FR" sz="2000" dirty="0"/>
            </a:br>
            <a:r>
              <a:rPr lang="fr-FR" i="1" dirty="0" err="1"/>
              <a:t>CakeWallet</a:t>
            </a:r>
            <a:r>
              <a:rPr lang="fr-FR" i="1" dirty="0"/>
              <a:t>     </a:t>
            </a:r>
            <a:r>
              <a:rPr lang="fr-FR" i="1" dirty="0">
                <a:solidFill>
                  <a:schemeClr val="accent6">
                    <a:lumMod val="50000"/>
                  </a:schemeClr>
                </a:solidFill>
              </a:rPr>
              <a:t>=  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Aussi pour les commerçants ! (</a:t>
            </a:r>
            <a:r>
              <a:rPr lang="fr-FR" b="1" dirty="0" err="1">
                <a:solidFill>
                  <a:schemeClr val="accent6">
                    <a:lumMod val="50000"/>
                  </a:schemeClr>
                </a:solidFill>
              </a:rPr>
              <a:t>Monero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fr-F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3587A2-92E8-28B0-1A63-072FCF57347B}"/>
              </a:ext>
            </a:extLst>
          </p:cNvPr>
          <p:cNvSpPr txBox="1"/>
          <p:nvPr/>
        </p:nvSpPr>
        <p:spPr>
          <a:xfrm>
            <a:off x="3126316" y="4382885"/>
            <a:ext cx="66813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Dépenser chez Carrefour, Decathlon... en carte-cadeaux BTC</a:t>
            </a:r>
            <a:br>
              <a:rPr lang="fr-FR" sz="2000" dirty="0"/>
            </a:br>
            <a:r>
              <a:rPr lang="fr-FR" i="1" dirty="0"/>
              <a:t>Bitrefill.com (1/3)  puis CoinDebit.io (2/3)  puis en direct commerce</a:t>
            </a:r>
            <a:endParaRPr lang="fr-FR" sz="20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1CBFF5-3976-7CB2-BE2B-20512393DD06}"/>
              </a:ext>
            </a:extLst>
          </p:cNvPr>
          <p:cNvSpPr txBox="1"/>
          <p:nvPr/>
        </p:nvSpPr>
        <p:spPr>
          <a:xfrm>
            <a:off x="3126316" y="5081341"/>
            <a:ext cx="63603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Convertir de Bitcoin vers </a:t>
            </a:r>
            <a:r>
              <a:rPr lang="fr-FR" sz="2000" dirty="0" err="1"/>
              <a:t>Monero</a:t>
            </a:r>
            <a:r>
              <a:rPr lang="fr-FR" sz="2000" dirty="0"/>
              <a:t> et inversement </a:t>
            </a:r>
          </a:p>
          <a:p>
            <a:r>
              <a:rPr lang="fr-FR" i="1" dirty="0" err="1"/>
              <a:t>Trocador.app</a:t>
            </a:r>
            <a:r>
              <a:rPr lang="fr-FR" i="1" dirty="0"/>
              <a:t>         </a:t>
            </a:r>
            <a:r>
              <a:rPr lang="fr-FR" b="1" dirty="0"/>
              <a:t>(no-KYC)</a:t>
            </a:r>
            <a:endParaRPr lang="fr-FR" sz="2000" i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A0BAE5-B8C0-2941-1276-DF0DF62547BE}"/>
              </a:ext>
            </a:extLst>
          </p:cNvPr>
          <p:cNvSpPr txBox="1"/>
          <p:nvPr/>
        </p:nvSpPr>
        <p:spPr>
          <a:xfrm>
            <a:off x="1331971" y="562814"/>
            <a:ext cx="587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Sur app mobile ou sites web :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A346A6B-1198-0F28-D89C-5DC25128FABA}"/>
              </a:ext>
            </a:extLst>
          </p:cNvPr>
          <p:cNvSpPr txBox="1"/>
          <p:nvPr/>
        </p:nvSpPr>
        <p:spPr>
          <a:xfrm>
            <a:off x="7180483" y="6033238"/>
            <a:ext cx="265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Sur F-</a:t>
            </a:r>
            <a:r>
              <a:rPr lang="fr-FR" sz="2000" b="1" dirty="0" err="1"/>
              <a:t>Droid</a:t>
            </a:r>
            <a:r>
              <a:rPr lang="fr-FR" sz="2000" b="1" dirty="0"/>
              <a:t> : </a:t>
            </a:r>
            <a:r>
              <a:rPr lang="fr-FR" sz="2000" dirty="0"/>
              <a:t>Ok</a:t>
            </a:r>
            <a:br>
              <a:rPr lang="fr-FR" sz="2000" dirty="0"/>
            </a:br>
            <a:r>
              <a:rPr lang="fr-FR" sz="2000" b="1" dirty="0"/>
              <a:t>Sur </a:t>
            </a:r>
            <a:r>
              <a:rPr lang="fr-FR" sz="2000" b="1" dirty="0" err="1"/>
              <a:t>GrapheneOS</a:t>
            </a:r>
            <a:r>
              <a:rPr lang="fr-FR" sz="2000" b="1" dirty="0"/>
              <a:t> :  ?</a:t>
            </a:r>
            <a:endParaRPr lang="fr-FR" sz="20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68ECAC-7BF3-E190-6415-204094B44290}"/>
              </a:ext>
            </a:extLst>
          </p:cNvPr>
          <p:cNvSpPr txBox="1"/>
          <p:nvPr/>
        </p:nvSpPr>
        <p:spPr>
          <a:xfrm>
            <a:off x="1330775" y="5936668"/>
            <a:ext cx="5695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Sur PC :      </a:t>
            </a:r>
            <a:r>
              <a:rPr lang="fr-FR" sz="2200" dirty="0"/>
              <a:t>Bitcoin </a:t>
            </a:r>
            <a:r>
              <a:rPr lang="fr-FR" sz="2200" dirty="0" err="1"/>
              <a:t>Core</a:t>
            </a:r>
            <a:r>
              <a:rPr lang="fr-FR" sz="2200" dirty="0"/>
              <a:t> (</a:t>
            </a:r>
            <a:r>
              <a:rPr lang="fr-FR" sz="2200" dirty="0" err="1"/>
              <a:t>node</a:t>
            </a:r>
            <a:r>
              <a:rPr lang="fr-FR" sz="2200" dirty="0"/>
              <a:t>)</a:t>
            </a:r>
            <a:br>
              <a:rPr lang="fr-FR" sz="2200" dirty="0"/>
            </a:br>
            <a:r>
              <a:rPr lang="fr-FR" sz="2200" dirty="0"/>
              <a:t>  &amp;    </a:t>
            </a:r>
            <a:r>
              <a:rPr lang="fr-FR" sz="2200" dirty="0" err="1"/>
              <a:t>Monero</a:t>
            </a:r>
            <a:r>
              <a:rPr lang="fr-FR" sz="2200" dirty="0"/>
              <a:t> GUI Wallet (</a:t>
            </a:r>
            <a:r>
              <a:rPr lang="fr-FR" sz="2200" dirty="0" err="1"/>
              <a:t>node</a:t>
            </a:r>
            <a:r>
              <a:rPr lang="fr-FR" sz="2200" dirty="0"/>
              <a:t> et minage) 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73DF89B-3073-B928-1D10-57CDCC9A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14" y="4467974"/>
            <a:ext cx="1206603" cy="4204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9B5DA36-6297-99AD-8EC2-E457F4F1D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07" y="5245330"/>
            <a:ext cx="1565002" cy="374530"/>
          </a:xfrm>
          <a:prstGeom prst="rect">
            <a:avLst/>
          </a:prstGeom>
        </p:spPr>
      </p:pic>
      <p:sp>
        <p:nvSpPr>
          <p:cNvPr id="40" name="Titre 1">
            <a:extLst>
              <a:ext uri="{FF2B5EF4-FFF2-40B4-BE49-F238E27FC236}">
                <a16:creationId xmlns:a16="http://schemas.microsoft.com/office/drawing/2014/main" id="{566CEEF1-0850-611F-B9D3-AC245F847624}"/>
              </a:ext>
            </a:extLst>
          </p:cNvPr>
          <p:cNvSpPr txBox="1">
            <a:spLocks/>
          </p:cNvSpPr>
          <p:nvPr/>
        </p:nvSpPr>
        <p:spPr>
          <a:xfrm rot="16200000">
            <a:off x="10018640" y="490355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B40DEEA-7AD4-8B16-77A9-F1929C713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53" y="2136689"/>
            <a:ext cx="307898" cy="307898"/>
          </a:xfrm>
          <a:prstGeom prst="rect">
            <a:avLst/>
          </a:prstGeom>
        </p:spPr>
      </p:pic>
      <p:pic>
        <p:nvPicPr>
          <p:cNvPr id="42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F75E9FB6-844C-B73F-3682-A4DA063B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48" y="522221"/>
            <a:ext cx="486481" cy="55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Monero XMR">
            <a:extLst>
              <a:ext uri="{FF2B5EF4-FFF2-40B4-BE49-F238E27FC236}">
                <a16:creationId xmlns:a16="http://schemas.microsoft.com/office/drawing/2014/main" id="{A75E3D31-CB4E-8A6B-E20E-6D27FBC8B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0132268" y="2129857"/>
            <a:ext cx="321006" cy="2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99C7C886-8558-AA42-B023-C71B89780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10542094" y="2984511"/>
            <a:ext cx="199074" cy="2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BD9D540-2589-8E55-4DB8-8ED2682796C7}"/>
              </a:ext>
            </a:extLst>
          </p:cNvPr>
          <p:cNvSpPr txBox="1"/>
          <p:nvPr/>
        </p:nvSpPr>
        <p:spPr>
          <a:xfrm>
            <a:off x="9444523" y="516719"/>
            <a:ext cx="1359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Bitcoin </a:t>
            </a:r>
            <a:br>
              <a:rPr lang="fr-FR" sz="2000" b="1" dirty="0"/>
            </a:br>
            <a:r>
              <a:rPr lang="fr-FR" sz="2000" b="1" dirty="0"/>
              <a:t>&amp; </a:t>
            </a:r>
            <a:r>
              <a:rPr lang="fr-FR" sz="2000" b="1" dirty="0" err="1"/>
              <a:t>Monero</a:t>
            </a:r>
            <a:endParaRPr lang="en-US" sz="20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2D5E71A-ADD1-5243-DD76-E4026B40A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53" y="1351002"/>
            <a:ext cx="307898" cy="3078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D076972-F379-3D34-8C95-EFC37B2B5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526" y="2949740"/>
            <a:ext cx="307898" cy="30789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2AE1613-4848-138C-453D-53C71B9C8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993" y="3784663"/>
            <a:ext cx="307898" cy="307898"/>
          </a:xfrm>
          <a:prstGeom prst="rect">
            <a:avLst/>
          </a:prstGeom>
        </p:spPr>
      </p:pic>
      <p:pic>
        <p:nvPicPr>
          <p:cNvPr id="32" name="Monero XMR">
            <a:extLst>
              <a:ext uri="{FF2B5EF4-FFF2-40B4-BE49-F238E27FC236}">
                <a16:creationId xmlns:a16="http://schemas.microsoft.com/office/drawing/2014/main" id="{4E110C57-41E8-289E-B9DF-DB3ACD055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0143808" y="3777831"/>
            <a:ext cx="321006" cy="2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3DCBF384-60B4-55B4-A139-4682D0712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10567229" y="3800845"/>
            <a:ext cx="199074" cy="2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08CB2EF-6FF2-A983-140D-3F005AAEF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02" y="4490549"/>
            <a:ext cx="307898" cy="30789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71801D7-F1E3-8F84-0A6B-A1B557AFC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696" y="5199009"/>
            <a:ext cx="307898" cy="307898"/>
          </a:xfrm>
          <a:prstGeom prst="rect">
            <a:avLst/>
          </a:prstGeom>
        </p:spPr>
      </p:pic>
      <p:pic>
        <p:nvPicPr>
          <p:cNvPr id="37" name="Monero XMR">
            <a:extLst>
              <a:ext uri="{FF2B5EF4-FFF2-40B4-BE49-F238E27FC236}">
                <a16:creationId xmlns:a16="http://schemas.microsoft.com/office/drawing/2014/main" id="{497916B1-E1FE-43E2-9C4D-3A99BB27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0619317" y="5190511"/>
            <a:ext cx="321006" cy="2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9625EB4-EA8D-B81F-8DB8-D7DA1389D562}"/>
              </a:ext>
            </a:extLst>
          </p:cNvPr>
          <p:cNvSpPr/>
          <p:nvPr/>
        </p:nvSpPr>
        <p:spPr>
          <a:xfrm>
            <a:off x="798265" y="1245159"/>
            <a:ext cx="144000" cy="14118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A0339C-B95F-C933-9E56-8D195A8482AC}"/>
              </a:ext>
            </a:extLst>
          </p:cNvPr>
          <p:cNvSpPr/>
          <p:nvPr/>
        </p:nvSpPr>
        <p:spPr>
          <a:xfrm>
            <a:off x="804538" y="2822755"/>
            <a:ext cx="144000" cy="14118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71A9A-B8F4-A235-2D3D-7CCF8BF5E905}"/>
              </a:ext>
            </a:extLst>
          </p:cNvPr>
          <p:cNvSpPr/>
          <p:nvPr/>
        </p:nvSpPr>
        <p:spPr>
          <a:xfrm>
            <a:off x="811516" y="4394354"/>
            <a:ext cx="144000" cy="61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6DDF0F-7BF2-B483-E5C9-E25AA445628D}"/>
              </a:ext>
            </a:extLst>
          </p:cNvPr>
          <p:cNvSpPr/>
          <p:nvPr/>
        </p:nvSpPr>
        <p:spPr>
          <a:xfrm>
            <a:off x="818409" y="5213365"/>
            <a:ext cx="144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EEF729-9E67-EB95-9749-0ECA36CC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2222" y1="75111" x2="57778" y2="74667"/>
                        <a14:foregroundMark x1="78222" y1="43111" x2="78222" y2="36444"/>
                      </a14:backgroundRemoval>
                    </a14:imgEffect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80" y="5820027"/>
            <a:ext cx="696185" cy="69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0BAD473F-649C-2EF7-D6B6-7D62F1F9DFCE}"/>
              </a:ext>
            </a:extLst>
          </p:cNvPr>
          <p:cNvSpPr txBox="1"/>
          <p:nvPr/>
        </p:nvSpPr>
        <p:spPr>
          <a:xfrm>
            <a:off x="10767672" y="3661030"/>
            <a:ext cx="77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6"/>
                </a:solidFill>
              </a:rPr>
              <a:t>Open source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323BC76-596F-3ADC-0311-2244D4C60210}"/>
              </a:ext>
            </a:extLst>
          </p:cNvPr>
          <p:cNvSpPr txBox="1"/>
          <p:nvPr/>
        </p:nvSpPr>
        <p:spPr>
          <a:xfrm>
            <a:off x="10746250" y="2832797"/>
            <a:ext cx="77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6"/>
                </a:solidFill>
              </a:rPr>
              <a:t>Open source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1122E4C9-C3C6-56A8-F84F-9517960766C6}"/>
              </a:ext>
            </a:extLst>
          </p:cNvPr>
          <p:cNvSpPr/>
          <p:nvPr/>
        </p:nvSpPr>
        <p:spPr>
          <a:xfrm>
            <a:off x="510615" y="1411143"/>
            <a:ext cx="249597" cy="28800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140BEC7-3435-02AF-EE8C-27D73ED03BEA}"/>
              </a:ext>
            </a:extLst>
          </p:cNvPr>
          <p:cNvSpPr txBox="1"/>
          <p:nvPr/>
        </p:nvSpPr>
        <p:spPr>
          <a:xfrm>
            <a:off x="6094465" y="625996"/>
            <a:ext cx="2830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Simples et résilientes</a:t>
            </a:r>
            <a:endParaRPr lang="en-US" sz="2000" b="1" dirty="0"/>
          </a:p>
        </p:txBody>
      </p:sp>
      <p:pic>
        <p:nvPicPr>
          <p:cNvPr id="57" name="Picture 10" descr="Cake Wallet - Cypher Market">
            <a:extLst>
              <a:ext uri="{FF2B5EF4-FFF2-40B4-BE49-F238E27FC236}">
                <a16:creationId xmlns:a16="http://schemas.microsoft.com/office/drawing/2014/main" id="{D698D21A-5108-C381-7C1E-EC86AFD3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64" y="3647526"/>
            <a:ext cx="577439" cy="5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99844E03-C075-F9A7-1968-6F07A1DFE31D}"/>
              </a:ext>
            </a:extLst>
          </p:cNvPr>
          <p:cNvSpPr txBox="1"/>
          <p:nvPr/>
        </p:nvSpPr>
        <p:spPr>
          <a:xfrm>
            <a:off x="1916934" y="1397903"/>
            <a:ext cx="800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Relai</a:t>
            </a:r>
            <a:endParaRPr lang="en-US" sz="200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1F6F4E9-F02B-8317-1B73-58FD177D9B09}"/>
              </a:ext>
            </a:extLst>
          </p:cNvPr>
          <p:cNvSpPr txBox="1"/>
          <p:nvPr/>
        </p:nvSpPr>
        <p:spPr>
          <a:xfrm>
            <a:off x="1799916" y="3754062"/>
            <a:ext cx="160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Cake Wallet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60" name="Picture 12" descr="Hardware wallet support Crypto Wallets - Yada Wallets">
            <a:extLst>
              <a:ext uri="{FF2B5EF4-FFF2-40B4-BE49-F238E27FC236}">
                <a16:creationId xmlns:a16="http://schemas.microsoft.com/office/drawing/2014/main" id="{D95EEED1-4625-6316-B279-088D6386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9" y="2877108"/>
            <a:ext cx="577439" cy="5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B15D074D-A22B-2CD1-93EE-5C266FB9A139}"/>
              </a:ext>
            </a:extLst>
          </p:cNvPr>
          <p:cNvSpPr txBox="1"/>
          <p:nvPr/>
        </p:nvSpPr>
        <p:spPr>
          <a:xfrm>
            <a:off x="1848446" y="2989543"/>
            <a:ext cx="160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Blue Wallet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4" name="Image 1023">
            <a:extLst>
              <a:ext uri="{FF2B5EF4-FFF2-40B4-BE49-F238E27FC236}">
                <a16:creationId xmlns:a16="http://schemas.microsoft.com/office/drawing/2014/main" id="{F30961A1-0F10-668D-735C-6EC1D9B9D4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4160" y="1294474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Image 1033">
            <a:extLst>
              <a:ext uri="{FF2B5EF4-FFF2-40B4-BE49-F238E27FC236}">
                <a16:creationId xmlns:a16="http://schemas.microsoft.com/office/drawing/2014/main" id="{F82F4E7B-92DF-FE64-E7CF-C222933A68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0601" y="2079378"/>
            <a:ext cx="558618" cy="56388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35" name="ZoneTexte 1034">
            <a:extLst>
              <a:ext uri="{FF2B5EF4-FFF2-40B4-BE49-F238E27FC236}">
                <a16:creationId xmlns:a16="http://schemas.microsoft.com/office/drawing/2014/main" id="{1090F426-7451-7ADE-743B-A4DE85659D85}"/>
              </a:ext>
            </a:extLst>
          </p:cNvPr>
          <p:cNvSpPr txBox="1"/>
          <p:nvPr/>
        </p:nvSpPr>
        <p:spPr>
          <a:xfrm>
            <a:off x="1869053" y="2188161"/>
            <a:ext cx="1323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</a:rPr>
              <a:t>AgoraDesk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38" name="Picture 2">
            <a:extLst>
              <a:ext uri="{FF2B5EF4-FFF2-40B4-BE49-F238E27FC236}">
                <a16:creationId xmlns:a16="http://schemas.microsoft.com/office/drawing/2014/main" id="{7BC3D581-789D-CE3A-C493-71BDAFB0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593" y="6120318"/>
            <a:ext cx="244454" cy="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ZoneTexte 1038">
            <a:extLst>
              <a:ext uri="{FF2B5EF4-FFF2-40B4-BE49-F238E27FC236}">
                <a16:creationId xmlns:a16="http://schemas.microsoft.com/office/drawing/2014/main" id="{6554EB68-323D-BE52-8CED-D7197E971682}"/>
              </a:ext>
            </a:extLst>
          </p:cNvPr>
          <p:cNvSpPr txBox="1"/>
          <p:nvPr/>
        </p:nvSpPr>
        <p:spPr>
          <a:xfrm>
            <a:off x="9784322" y="5972693"/>
            <a:ext cx="10992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Lightning Network </a:t>
            </a:r>
            <a:b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instantané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BFF5E8-F1E6-7A43-8A06-29F01DEB75FE}"/>
              </a:ext>
            </a:extLst>
          </p:cNvPr>
          <p:cNvSpPr txBox="1"/>
          <p:nvPr/>
        </p:nvSpPr>
        <p:spPr>
          <a:xfrm>
            <a:off x="3579259" y="-35421"/>
            <a:ext cx="436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SORTIR DES BANQUES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4BBDFE-F46B-CFCB-51A2-DC6AD7E09C0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46" b="90580" l="9585" r="90735">
                        <a14:foregroundMark x1="73482" y1="26449" x2="25559" y2="24275"/>
                        <a14:foregroundMark x1="79872" y1="75000" x2="29393" y2="75362"/>
                        <a14:foregroundMark x1="29393" y1="75362" x2="15016" y2="60870"/>
                        <a14:foregroundMark x1="15016" y1="60870" x2="14377" y2="59783"/>
                        <a14:foregroundMark x1="91054" y1="74638" x2="87540" y2="76087"/>
                        <a14:foregroundMark x1="76997" y1="89130" x2="76038" y2="90580"/>
                        <a14:foregroundMark x1="79553" y1="60870" x2="75719" y2="57609"/>
                        <a14:foregroundMark x1="27796" y1="9420" x2="28435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5617" y="5179222"/>
            <a:ext cx="373855" cy="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5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737A4F9-7832-9790-D540-CD52CFEC5715}"/>
              </a:ext>
            </a:extLst>
          </p:cNvPr>
          <p:cNvSpPr/>
          <p:nvPr/>
        </p:nvSpPr>
        <p:spPr>
          <a:xfrm>
            <a:off x="2186606" y="723984"/>
            <a:ext cx="8388629" cy="5565913"/>
          </a:xfrm>
          <a:prstGeom prst="roundRect">
            <a:avLst>
              <a:gd name="adj" fmla="val 12995"/>
            </a:avLst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27322-1DE2-AC3E-9C2C-4EE97230EC86}"/>
              </a:ext>
            </a:extLst>
          </p:cNvPr>
          <p:cNvSpPr txBox="1"/>
          <p:nvPr/>
        </p:nvSpPr>
        <p:spPr>
          <a:xfrm>
            <a:off x="2703443" y="1086038"/>
            <a:ext cx="748747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Règle n°1 </a:t>
            </a:r>
            <a:endParaRPr lang="fr-FR" sz="3600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De l'achat au stockage, ne laissez </a:t>
            </a:r>
            <a:r>
              <a:rPr lang="fr-FR" sz="3600" b="1" u="sng" dirty="0">
                <a:solidFill>
                  <a:schemeClr val="bg1"/>
                </a:solidFill>
              </a:rPr>
              <a:t>jamais</a:t>
            </a:r>
            <a:r>
              <a:rPr lang="fr-FR" sz="3600" dirty="0">
                <a:solidFill>
                  <a:schemeClr val="bg1"/>
                </a:solidFill>
              </a:rPr>
              <a:t> vos mots-clés Bitcoin stockés sur un support </a:t>
            </a:r>
            <a:r>
              <a:rPr lang="fr-FR" sz="3600" b="1" u="sng" dirty="0">
                <a:solidFill>
                  <a:schemeClr val="bg1"/>
                </a:solidFill>
              </a:rPr>
              <a:t>contrôlé par une entreprise privée</a:t>
            </a:r>
            <a:r>
              <a:rPr lang="fr-FR" sz="3600" b="1" dirty="0">
                <a:solidFill>
                  <a:schemeClr val="bg1"/>
                </a:solidFill>
              </a:rPr>
              <a:t> </a:t>
            </a:r>
            <a:r>
              <a:rPr lang="fr-FR" sz="3600" dirty="0">
                <a:solidFill>
                  <a:schemeClr val="bg1"/>
                </a:solidFill>
              </a:rPr>
              <a:t>! 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9C9C5B-D33A-52B8-5867-913B20FA97F4}"/>
              </a:ext>
            </a:extLst>
          </p:cNvPr>
          <p:cNvSpPr txBox="1"/>
          <p:nvPr/>
        </p:nvSpPr>
        <p:spPr>
          <a:xfrm>
            <a:off x="3909394" y="579546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Résilience citoyenne – anti-WEF - @SortieDeBanque nov.22</a:t>
            </a:r>
            <a:endParaRPr lang="en-US" sz="16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C4C590-1A3C-3638-549F-28EF69D0860B}"/>
              </a:ext>
            </a:extLst>
          </p:cNvPr>
          <p:cNvSpPr txBox="1"/>
          <p:nvPr/>
        </p:nvSpPr>
        <p:spPr>
          <a:xfrm>
            <a:off x="2630452" y="4100202"/>
            <a:ext cx="579973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1900" dirty="0">
                <a:solidFill>
                  <a:srgbClr val="FFF399"/>
                </a:solidFill>
              </a:rPr>
              <a:t>Fuyons les exchanges ou clés USB type </a:t>
            </a:r>
            <a:r>
              <a:rPr lang="fr-FR" sz="1900" dirty="0" err="1">
                <a:solidFill>
                  <a:srgbClr val="FFF399"/>
                </a:solidFill>
              </a:rPr>
              <a:t>Ledger</a:t>
            </a:r>
            <a:r>
              <a:rPr lang="fr-FR" sz="1900" dirty="0">
                <a:solidFill>
                  <a:srgbClr val="FFF399"/>
                </a:solidFill>
              </a:rPr>
              <a:t>/</a:t>
            </a:r>
            <a:r>
              <a:rPr lang="fr-FR" sz="1900" dirty="0" err="1">
                <a:solidFill>
                  <a:srgbClr val="FFF399"/>
                </a:solidFill>
              </a:rPr>
              <a:t>Trezor</a:t>
            </a:r>
            <a:br>
              <a:rPr lang="fr-FR" sz="1900" dirty="0">
                <a:solidFill>
                  <a:srgbClr val="FFF399"/>
                </a:solidFill>
              </a:rPr>
            </a:br>
            <a:r>
              <a:rPr lang="fr-FR" sz="1900" b="1" dirty="0">
                <a:solidFill>
                  <a:srgbClr val="FFF399"/>
                </a:solidFill>
                <a:sym typeface="Wingdings" panose="05000000000000000000" pitchFamily="2" charset="2"/>
              </a:rPr>
              <a:t> </a:t>
            </a:r>
            <a:r>
              <a:rPr lang="fr-FR" sz="1900" b="1" dirty="0">
                <a:solidFill>
                  <a:srgbClr val="FFF399"/>
                </a:solidFill>
              </a:rPr>
              <a:t>Possédez vos 12 ou 25 mots-clés originels en propre</a:t>
            </a:r>
          </a:p>
          <a:p>
            <a:r>
              <a:rPr lang="fr-FR" sz="1900" dirty="0">
                <a:solidFill>
                  <a:srgbClr val="FFF399"/>
                </a:solidFill>
              </a:rPr>
              <a:t>Préférez un clé de stockage open source ou + simple :</a:t>
            </a:r>
            <a:br>
              <a:rPr lang="fr-FR" sz="1900" dirty="0">
                <a:solidFill>
                  <a:srgbClr val="FFF399"/>
                </a:solidFill>
              </a:rPr>
            </a:br>
            <a:r>
              <a:rPr lang="fr-FR" sz="1900" b="1" dirty="0">
                <a:solidFill>
                  <a:srgbClr val="FFF399"/>
                </a:solidFill>
                <a:sym typeface="Wingdings" panose="05000000000000000000" pitchFamily="2" charset="2"/>
              </a:rPr>
              <a:t> </a:t>
            </a:r>
            <a:r>
              <a:rPr lang="fr-FR" sz="1900" dirty="0">
                <a:solidFill>
                  <a:srgbClr val="FFF399"/>
                </a:solidFill>
              </a:rPr>
              <a:t>écrits sur </a:t>
            </a:r>
            <a:r>
              <a:rPr lang="fr-FR" sz="1900" b="1" dirty="0">
                <a:solidFill>
                  <a:srgbClr val="FFF399"/>
                </a:solidFill>
              </a:rPr>
              <a:t>du papier/métal </a:t>
            </a:r>
            <a:r>
              <a:rPr lang="fr-FR" sz="1900" dirty="0">
                <a:solidFill>
                  <a:srgbClr val="FFF399"/>
                </a:solidFill>
              </a:rPr>
              <a:t>!</a:t>
            </a:r>
            <a:endParaRPr lang="en-US" sz="1900" dirty="0">
              <a:solidFill>
                <a:srgbClr val="FFF399"/>
              </a:solidFill>
            </a:endParaRPr>
          </a:p>
        </p:txBody>
      </p:sp>
      <p:pic>
        <p:nvPicPr>
          <p:cNvPr id="1026" name="Picture 2" descr="Binance Logo – PNG e Vetor – Download de Logo">
            <a:extLst>
              <a:ext uri="{FF2B5EF4-FFF2-40B4-BE49-F238E27FC236}">
                <a16:creationId xmlns:a16="http://schemas.microsoft.com/office/drawing/2014/main" id="{052DA5DE-4AC2-22B3-5D7E-3F497604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77" y="4686595"/>
            <a:ext cx="1696278" cy="3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468000-73E3-BF54-B2B5-36F7DCE8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632" y="4202662"/>
            <a:ext cx="1001106" cy="3610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D53FA1-6183-6DF9-B2D3-DD8639FD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940" y="5193915"/>
            <a:ext cx="1365388" cy="36101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EF1590-7C4C-82F9-AFFC-A5530E17D459}"/>
              </a:ext>
            </a:extLst>
          </p:cNvPr>
          <p:cNvCxnSpPr>
            <a:cxnSpLocks/>
          </p:cNvCxnSpPr>
          <p:nvPr/>
        </p:nvCxnSpPr>
        <p:spPr>
          <a:xfrm>
            <a:off x="8792984" y="4160636"/>
            <a:ext cx="1360216" cy="3583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DACB87A-351B-0ECA-B85C-302B449ED24A}"/>
              </a:ext>
            </a:extLst>
          </p:cNvPr>
          <p:cNvCxnSpPr>
            <a:cxnSpLocks/>
          </p:cNvCxnSpPr>
          <p:nvPr/>
        </p:nvCxnSpPr>
        <p:spPr>
          <a:xfrm>
            <a:off x="8503175" y="4701842"/>
            <a:ext cx="1788680" cy="3247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DB6DF87-3436-779B-BA4F-0DB4715A0774}"/>
              </a:ext>
            </a:extLst>
          </p:cNvPr>
          <p:cNvCxnSpPr>
            <a:cxnSpLocks/>
          </p:cNvCxnSpPr>
          <p:nvPr/>
        </p:nvCxnSpPr>
        <p:spPr>
          <a:xfrm>
            <a:off x="8626957" y="5188859"/>
            <a:ext cx="1572498" cy="3395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D6D0784-D2CE-7575-5AA4-CF0FBD7FB320}"/>
              </a:ext>
            </a:extLst>
          </p:cNvPr>
          <p:cNvSpPr/>
          <p:nvPr/>
        </p:nvSpPr>
        <p:spPr>
          <a:xfrm>
            <a:off x="2186606" y="723984"/>
            <a:ext cx="8388629" cy="5565913"/>
          </a:xfrm>
          <a:prstGeom prst="roundRect">
            <a:avLst>
              <a:gd name="adj" fmla="val 12995"/>
            </a:avLst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68CC1B-216C-AF6C-D1EA-59D6B69D69B2}"/>
              </a:ext>
            </a:extLst>
          </p:cNvPr>
          <p:cNvSpPr txBox="1"/>
          <p:nvPr/>
        </p:nvSpPr>
        <p:spPr>
          <a:xfrm>
            <a:off x="2703443" y="1086038"/>
            <a:ext cx="748747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Règle n°2 </a:t>
            </a:r>
            <a:endParaRPr lang="fr-FR" sz="3600" dirty="0">
              <a:solidFill>
                <a:schemeClr val="bg1"/>
              </a:solidFill>
            </a:endParaRPr>
          </a:p>
          <a:p>
            <a:pPr algn="ctr"/>
            <a:endParaRPr lang="fr-FR" sz="36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27CF23-E596-FD9A-8C2B-D8BBC739F11D}"/>
              </a:ext>
            </a:extLst>
          </p:cNvPr>
          <p:cNvSpPr txBox="1"/>
          <p:nvPr/>
        </p:nvSpPr>
        <p:spPr>
          <a:xfrm>
            <a:off x="3909394" y="579546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Résilience citoyenne – anti-CBDC - @SortieDeBanque nov.22</a:t>
            </a:r>
            <a:endParaRPr lang="en-US" sz="1600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DAB2B9-E143-5CB7-E928-4357ABC219D5}"/>
              </a:ext>
            </a:extLst>
          </p:cNvPr>
          <p:cNvSpPr txBox="1"/>
          <p:nvPr/>
        </p:nvSpPr>
        <p:spPr>
          <a:xfrm>
            <a:off x="2748129" y="4843253"/>
            <a:ext cx="579973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900" dirty="0">
                <a:solidFill>
                  <a:srgbClr val="FFF399"/>
                </a:solidFill>
              </a:rPr>
              <a:t>A compléter</a:t>
            </a:r>
            <a:endParaRPr lang="en-US" sz="1900" dirty="0">
              <a:solidFill>
                <a:srgbClr val="FFF399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88EAD57-34B7-1440-54C9-5E9822015FE7}"/>
              </a:ext>
            </a:extLst>
          </p:cNvPr>
          <p:cNvCxnSpPr>
            <a:cxnSpLocks/>
          </p:cNvCxnSpPr>
          <p:nvPr/>
        </p:nvCxnSpPr>
        <p:spPr>
          <a:xfrm>
            <a:off x="8881440" y="4869643"/>
            <a:ext cx="1360216" cy="3583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3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E0950-0837-67DB-E38E-CF5DBF3A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4" y="28610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DB405B-D5B4-6D65-5346-98EB9BE0359C}"/>
              </a:ext>
            </a:extLst>
          </p:cNvPr>
          <p:cNvSpPr txBox="1"/>
          <p:nvPr/>
        </p:nvSpPr>
        <p:spPr>
          <a:xfrm>
            <a:off x="804334" y="835377"/>
            <a:ext cx="7428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Système économique de transition anti-CBDC,</a:t>
            </a:r>
            <a:br>
              <a:rPr lang="fr-FR" sz="2800" dirty="0"/>
            </a:br>
            <a:r>
              <a:rPr lang="fr-FR" sz="2800" dirty="0"/>
              <a:t> </a:t>
            </a:r>
            <a:r>
              <a:rPr lang="fr-FR" sz="2800" b="1" dirty="0"/>
              <a:t>moyen d'échange légal</a:t>
            </a:r>
            <a:endParaRPr lang="en-US" sz="2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6E6EBF-E04C-53A7-4FC5-CF8AA6A14A47}"/>
              </a:ext>
            </a:extLst>
          </p:cNvPr>
          <p:cNvSpPr txBox="1"/>
          <p:nvPr/>
        </p:nvSpPr>
        <p:spPr>
          <a:xfrm>
            <a:off x="1680633" y="2216113"/>
            <a:ext cx="88307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2800" dirty="0"/>
              <a:t>Décentralisé, souverain, incensurable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2800" dirty="0"/>
              <a:t>Rapide, simple, collectif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2800" dirty="0"/>
              <a:t>Pseudonyme voire anonyme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2800" dirty="0"/>
              <a:t>Auditable, mode intraçable au besoin (comme le cash)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2800" dirty="0"/>
              <a:t>Fort passage à l'échelle (&gt;10 000 pers./j)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5857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5D7209-950B-8F79-85F0-9B0FF7F65766}"/>
              </a:ext>
            </a:extLst>
          </p:cNvPr>
          <p:cNvSpPr txBox="1"/>
          <p:nvPr/>
        </p:nvSpPr>
        <p:spPr>
          <a:xfrm>
            <a:off x="1037120" y="196801"/>
            <a:ext cx="83738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Convertir ses Bitcoin/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Monero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 en </a:t>
            </a:r>
            <a:r>
              <a:rPr lang="fr-FR" sz="2800" b="1" dirty="0" err="1">
                <a:solidFill>
                  <a:srgbClr val="92D050"/>
                </a:solidFill>
              </a:rPr>
              <a:t>stablecoin</a:t>
            </a:r>
            <a:r>
              <a:rPr lang="fr-FR" sz="2800" b="1" dirty="0">
                <a:solidFill>
                  <a:srgbClr val="92D050"/>
                </a:solidFill>
              </a:rPr>
              <a:t> </a:t>
            </a:r>
            <a:br>
              <a:rPr lang="fr-FR" sz="2800" b="1" dirty="0">
                <a:solidFill>
                  <a:srgbClr val="92D050"/>
                </a:solidFill>
              </a:rPr>
            </a:b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ou en </a:t>
            </a:r>
            <a:r>
              <a:rPr lang="fr-FR" sz="2800" b="1" dirty="0">
                <a:solidFill>
                  <a:schemeClr val="accent4"/>
                </a:solidFill>
              </a:rPr>
              <a:t>métal précieux (or, argent..)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pour éviter une volatilité trop importante</a:t>
            </a: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tout en restant "liquide" et souverain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23C2695A-8112-8C85-3553-05A51CDE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77" y="3264030"/>
            <a:ext cx="1388693" cy="1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F693D42B-11A7-22D8-A527-2489A0B45D4B}"/>
              </a:ext>
            </a:extLst>
          </p:cNvPr>
          <p:cNvGrpSpPr/>
          <p:nvPr/>
        </p:nvGrpSpPr>
        <p:grpSpPr>
          <a:xfrm>
            <a:off x="1284956" y="3356575"/>
            <a:ext cx="1044103" cy="974773"/>
            <a:chOff x="1386557" y="3126727"/>
            <a:chExt cx="1072644" cy="1001419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8A7C6E-9A12-21C2-FE7E-4C40AE1367AD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Monero XMR">
              <a:extLst>
                <a:ext uri="{FF2B5EF4-FFF2-40B4-BE49-F238E27FC236}">
                  <a16:creationId xmlns:a16="http://schemas.microsoft.com/office/drawing/2014/main" id="{C8794EBB-9B51-69FD-035A-18826EBF1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13"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FE7BDFC-132B-9E37-3C5D-9F215B061625}"/>
              </a:ext>
            </a:extLst>
          </p:cNvPr>
          <p:cNvSpPr txBox="1"/>
          <p:nvPr/>
        </p:nvSpPr>
        <p:spPr>
          <a:xfrm>
            <a:off x="982414" y="2359959"/>
            <a:ext cx="197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wallet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sur tél ou PC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B4EEDE-DB02-8953-4252-18B9C69AF900}"/>
              </a:ext>
            </a:extLst>
          </p:cNvPr>
          <p:cNvSpPr txBox="1"/>
          <p:nvPr/>
        </p:nvSpPr>
        <p:spPr>
          <a:xfrm>
            <a:off x="962623" y="4848807"/>
            <a:ext cx="2323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Apps :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5"/>
              </a:rPr>
              <a:t>CakeWallet.com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6"/>
              </a:rPr>
              <a:t>Monerujo.io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7"/>
              </a:rPr>
              <a:t>BlueWallet.io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8"/>
              </a:rPr>
              <a:t>Relai.app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, etc.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2F7DB73C-1C00-0827-6265-F80E37D35DF6}"/>
              </a:ext>
            </a:extLst>
          </p:cNvPr>
          <p:cNvSpPr/>
          <p:nvPr/>
        </p:nvSpPr>
        <p:spPr>
          <a:xfrm rot="19938558">
            <a:off x="2853489" y="3372112"/>
            <a:ext cx="864277" cy="2305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31AF04-FBFC-ABA4-C7EE-817739E6A7D0}"/>
              </a:ext>
            </a:extLst>
          </p:cNvPr>
          <p:cNvSpPr txBox="1"/>
          <p:nvPr/>
        </p:nvSpPr>
        <p:spPr>
          <a:xfrm>
            <a:off x="3828886" y="2417742"/>
            <a:ext cx="2783532" cy="1191816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FixedFloat.com 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Changelly.com  </a:t>
            </a:r>
            <a:br>
              <a:rPr lang="fr-FR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SimpleSwap.io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CC2A99C1-F92A-B688-2F31-48A8F9BF35CA}"/>
              </a:ext>
            </a:extLst>
          </p:cNvPr>
          <p:cNvSpPr/>
          <p:nvPr/>
        </p:nvSpPr>
        <p:spPr>
          <a:xfrm>
            <a:off x="6715320" y="2982599"/>
            <a:ext cx="721128" cy="208357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082A3F91-9C8D-1E2F-DAD9-F8A845E3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407" y="2340773"/>
            <a:ext cx="1388693" cy="1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FD37B0FE-6BBC-F523-95B8-2A4939CE7833}"/>
              </a:ext>
            </a:extLst>
          </p:cNvPr>
          <p:cNvSpPr/>
          <p:nvPr/>
        </p:nvSpPr>
        <p:spPr>
          <a:xfrm rot="2151751">
            <a:off x="2849084" y="4586155"/>
            <a:ext cx="890873" cy="23081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A7B792-892B-5DD5-1AA4-2C3FF331093F}"/>
              </a:ext>
            </a:extLst>
          </p:cNvPr>
          <p:cNvSpPr txBox="1"/>
          <p:nvPr/>
        </p:nvSpPr>
        <p:spPr>
          <a:xfrm>
            <a:off x="3817465" y="4809581"/>
            <a:ext cx="2771422" cy="88534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indent="-144000"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SuisseGold.eu</a:t>
            </a:r>
          </a:p>
          <a:p>
            <a:pPr indent="-144000"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VeldtGold.com</a:t>
            </a:r>
          </a:p>
        </p:txBody>
      </p: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BCB26A1E-4981-C62A-7087-17C846BC0736}"/>
              </a:ext>
            </a:extLst>
          </p:cNvPr>
          <p:cNvSpPr/>
          <p:nvPr/>
        </p:nvSpPr>
        <p:spPr>
          <a:xfrm>
            <a:off x="6681453" y="5189195"/>
            <a:ext cx="648000" cy="2520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5F5025-6CAB-2EE1-42C7-D8241F9C7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7" y="3373275"/>
            <a:ext cx="981069" cy="98106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0BA155D-F7D7-3C72-36E8-52AA594F8C84}"/>
              </a:ext>
            </a:extLst>
          </p:cNvPr>
          <p:cNvSpPr txBox="1"/>
          <p:nvPr/>
        </p:nvSpPr>
        <p:spPr>
          <a:xfrm>
            <a:off x="3887626" y="5691591"/>
            <a:ext cx="2793827" cy="715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légère demande d'identité (KYC). </a:t>
            </a:r>
            <a:r>
              <a:rPr lang="fr-FR" i="1" dirty="0">
                <a:solidFill>
                  <a:schemeClr val="accent4">
                    <a:lumMod val="75000"/>
                  </a:schemeClr>
                </a:solidFill>
              </a:rPr>
              <a:t>A tester davantage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9BD9A5-8EBA-5D1B-EAF8-534E0934A066}"/>
              </a:ext>
            </a:extLst>
          </p:cNvPr>
          <p:cNvSpPr txBox="1"/>
          <p:nvPr/>
        </p:nvSpPr>
        <p:spPr>
          <a:xfrm>
            <a:off x="3848431" y="3603388"/>
            <a:ext cx="2793827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conversion (swap) no-KYC mais logs stockés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D12C6C0-B74C-8A2B-A1F1-61840A6B4EF5}"/>
              </a:ext>
            </a:extLst>
          </p:cNvPr>
          <p:cNvSpPr txBox="1"/>
          <p:nvPr/>
        </p:nvSpPr>
        <p:spPr>
          <a:xfrm>
            <a:off x="8742798" y="1246989"/>
            <a:ext cx="301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wallet 'stable'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69D3C35-3006-67BA-24C3-DF0FE6B74D86}"/>
              </a:ext>
            </a:extLst>
          </p:cNvPr>
          <p:cNvSpPr txBox="1"/>
          <p:nvPr/>
        </p:nvSpPr>
        <p:spPr>
          <a:xfrm>
            <a:off x="9024690" y="2424075"/>
            <a:ext cx="27038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10"/>
              </a:rPr>
              <a:t>BridgeWallet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11"/>
              </a:rPr>
              <a:t>Exodus.com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mots-clés récupérables sur PC</a:t>
            </a: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ou tjrs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5"/>
              </a:rPr>
              <a:t>CakeWallet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pour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</a:rPr>
              <a:t>xUSD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(Haven) </a:t>
            </a:r>
            <a:br>
              <a:rPr lang="fr-FR" sz="1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mais </a:t>
            </a: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expérimental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8" name="Picture 4" descr="Haven Protocol (XHV), le coffre offshore confidentiel permettant la création de tokens privés">
            <a:extLst>
              <a:ext uri="{FF2B5EF4-FFF2-40B4-BE49-F238E27FC236}">
                <a16:creationId xmlns:a16="http://schemas.microsoft.com/office/drawing/2014/main" id="{FF807469-D75A-4C0F-0E45-A1883DD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19" y="3343295"/>
            <a:ext cx="796730" cy="79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6089164-2876-4F01-E7B5-67FDA80CF0D4}"/>
              </a:ext>
            </a:extLst>
          </p:cNvPr>
          <p:cNvGrpSpPr/>
          <p:nvPr/>
        </p:nvGrpSpPr>
        <p:grpSpPr>
          <a:xfrm>
            <a:off x="7546898" y="2694693"/>
            <a:ext cx="806850" cy="831116"/>
            <a:chOff x="7661101" y="2945747"/>
            <a:chExt cx="596167" cy="614097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86BAFF0-7346-E8F8-7B88-DC1C5A1094CF}"/>
                </a:ext>
              </a:extLst>
            </p:cNvPr>
            <p:cNvSpPr/>
            <p:nvPr/>
          </p:nvSpPr>
          <p:spPr>
            <a:xfrm>
              <a:off x="7716600" y="3013650"/>
              <a:ext cx="516938" cy="50418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F55AE007-B25D-3434-CD45-026E779F2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029" b="93431" l="9023" r="96241">
                          <a14:foregroundMark x1="45865" y1="14599" x2="60902" y2="32847"/>
                          <a14:foregroundMark x1="35338" y1="16788" x2="21805" y2="29197"/>
                          <a14:foregroundMark x1="47368" y1="31387" x2="30075" y2="56934"/>
                          <a14:foregroundMark x1="87970" y1="48905" x2="89474" y2="74453"/>
                          <a14:foregroundMark x1="94737" y1="42336" x2="96992" y2="65693"/>
                          <a14:foregroundMark x1="70677" y1="84672" x2="35338" y2="91241"/>
                          <a14:foregroundMark x1="13534" y1="64234" x2="9774" y2="36496"/>
                          <a14:foregroundMark x1="45865" y1="93431" x2="63910" y2="91241"/>
                          <a14:foregroundMark x1="54887" y1="8029" x2="42857" y2="94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1101" y="2945747"/>
              <a:ext cx="596167" cy="614097"/>
            </a:xfrm>
            <a:prstGeom prst="rect">
              <a:avLst/>
            </a:prstGeom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4CA94E92-E351-C7DA-7871-A0890EC9B5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7" b="91515" l="6875" r="90625">
                        <a14:foregroundMark x1="9375" y1="39394" x2="9375" y2="58788"/>
                        <a14:foregroundMark x1="6875" y1="45455" x2="11250" y2="70909"/>
                        <a14:foregroundMark x1="90625" y1="42424" x2="86875" y2="62424"/>
                        <a14:foregroundMark x1="61250" y1="91515" x2="40000" y2="8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882" y="2066532"/>
            <a:ext cx="864277" cy="89128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D995AB8-A940-AABC-64DB-516F2D1164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3088" t="33705" r="1958" b="8666"/>
          <a:stretch/>
        </p:blipFill>
        <p:spPr>
          <a:xfrm>
            <a:off x="8083190" y="5133287"/>
            <a:ext cx="1078291" cy="107647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F8F98F4-E782-A2CA-6945-90295EF622B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011" b="64576" l="2874" r="46552">
                        <a14:foregroundMark x1="44253" y1="33210" x2="37356" y2="49446"/>
                        <a14:foregroundMark x1="37356" y1="49446" x2="37069" y2="49815"/>
                        <a14:foregroundMark x1="45115" y1="29151" x2="43103" y2="45387"/>
                        <a14:foregroundMark x1="36782" y1="16605" x2="20115" y2="15129"/>
                        <a14:foregroundMark x1="20115" y1="15129" x2="20115" y2="15129"/>
                        <a14:foregroundMark x1="32759" y1="11439" x2="17816" y2="12177"/>
                        <a14:foregroundMark x1="17816" y1="12177" x2="15805" y2="14391"/>
                        <a14:foregroundMark x1="26724" y1="11070" x2="7759" y2="27306"/>
                        <a14:foregroundMark x1="7759" y1="27306" x2="5747" y2="38745"/>
                        <a14:foregroundMark x1="8908" y1="40959" x2="27299" y2="56089"/>
                        <a14:foregroundMark x1="27299" y1="56089" x2="32471" y2="52768"/>
                        <a14:foregroundMark x1="34195" y1="55351" x2="18678" y2="57934"/>
                        <a14:foregroundMark x1="18678" y1="57934" x2="17241" y2="55720"/>
                        <a14:foregroundMark x1="14655" y1="54613" x2="29023" y2="58303"/>
                        <a14:foregroundMark x1="29023" y1="58303" x2="34483" y2="54244"/>
                        <a14:foregroundMark x1="35057" y1="56827" x2="18391" y2="59779"/>
                        <a14:foregroundMark x1="19540" y1="59041" x2="35920" y2="55720"/>
                        <a14:foregroundMark x1="34593" y1="57364" x2="22126" y2="60886"/>
                        <a14:foregroundMark x1="22126" y1="60886" x2="18678" y2="58672"/>
                        <a14:foregroundMark x1="14943" y1="57196" x2="29885" y2="60886"/>
                        <a14:foregroundMark x1="29885" y1="60886" x2="34735" y2="58395"/>
                        <a14:foregroundMark x1="46839" y1="42804" x2="45977" y2="29520"/>
                        <a14:foregroundMark x1="35920" y1="13653" x2="19828" y2="11808"/>
                        <a14:foregroundMark x1="19828" y1="11808" x2="15230" y2="17343"/>
                        <a14:foregroundMark x1="15230" y1="13653" x2="31322" y2="11070"/>
                        <a14:foregroundMark x1="31322" y1="11070" x2="32759" y2="12915"/>
                        <a14:foregroundMark x1="35920" y1="13284" x2="16092" y2="15129"/>
                        <a14:foregroundMark x1="16092" y1="15129" x2="12644" y2="18819"/>
                        <a14:foregroundMark x1="15230" y1="14391" x2="29310" y2="9225"/>
                        <a14:foregroundMark x1="29310" y1="9225" x2="33046" y2="10701"/>
                        <a14:foregroundMark x1="36207" y1="13653" x2="15517" y2="12546"/>
                        <a14:foregroundMark x1="15517" y1="12546" x2="14080" y2="14391"/>
                        <a14:foregroundMark x1="29023" y1="8856" x2="8621" y2="15867"/>
                        <a14:foregroundMark x1="28161" y1="61624" x2="12644" y2="56089"/>
                        <a14:foregroundMark x1="12644" y1="56089" x2="11782" y2="54982"/>
                        <a14:foregroundMark x1="16379" y1="59041" x2="4885" y2="38745"/>
                        <a14:foregroundMark x1="12356" y1="58672" x2="6609" y2="30258"/>
                        <a14:foregroundMark x1="6609" y1="30258" x2="6609" y2="29889"/>
                        <a14:foregroundMark x1="13218" y1="59410" x2="5747" y2="34686"/>
                        <a14:foregroundMark x1="5747" y1="34686" x2="5747" y2="32841"/>
                        <a14:foregroundMark x1="9770" y1="55351" x2="6034" y2="32841"/>
                        <a14:foregroundMark x1="8908" y1="51292" x2="6609" y2="31734"/>
                        <a14:foregroundMark x1="6609" y1="31734" x2="8046" y2="28413"/>
                        <a14:foregroundMark x1="5172" y1="41697" x2="9770" y2="23616"/>
                        <a14:foregroundMark x1="4885" y1="34317" x2="12069" y2="16605"/>
                        <a14:foregroundMark x1="2874" y1="34317" x2="11782" y2="15867"/>
                        <a14:foregroundMark x1="11782" y1="15867" x2="12356" y2="15498"/>
                        <a14:foregroundMark x1="5460" y1="33210" x2="12356" y2="14760"/>
                        <a14:foregroundMark x1="12356" y1="14760" x2="12356" y2="14760"/>
                        <a14:foregroundMark x1="43966" y1="47601" x2="27586" y2="63100"/>
                        <a14:foregroundMark x1="27586" y1="63100" x2="26437" y2="63100"/>
                        <a14:foregroundMark x1="35478" y1="59520" x2="27299" y2="63100"/>
                        <a14:foregroundMark x1="27874" y1="62362" x2="41092" y2="47232"/>
                        <a14:foregroundMark x1="41092" y1="47232" x2="41954" y2="43173"/>
                        <a14:foregroundMark x1="45402" y1="43173" x2="38920" y2="55065"/>
                        <a14:foregroundMark x1="45402" y1="44649" x2="40483" y2="54234"/>
                        <a14:foregroundMark x1="46552" y1="43173" x2="38389" y2="55347"/>
                        <a14:foregroundMark x1="46264" y1="44649" x2="39633" y2="54686"/>
                        <a14:foregroundMark x1="35747" y1="59927" x2="35345" y2="60517"/>
                        <a14:foregroundMark x1="45402" y1="45756" x2="39139" y2="54948"/>
                        <a14:foregroundMark x1="45115" y1="46125" x2="40729" y2="54103"/>
                        <a14:foregroundMark x1="45402" y1="46125" x2="41096" y2="53908"/>
                        <a14:foregroundMark x1="32471" y1="62362" x2="16667" y2="60148"/>
                        <a14:foregroundMark x1="16667" y1="60148" x2="12356" y2="57196"/>
                        <a14:foregroundMark x1="14080" y1="62362" x2="29023" y2="64576"/>
                        <a14:foregroundMark x1="26149" y1="63838" x2="24425" y2="64576"/>
                        <a14:backgroundMark x1="45690" y1="57934" x2="37356" y2="6236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676" t="6222" r="51370" b="36148"/>
          <a:stretch/>
        </p:blipFill>
        <p:spPr>
          <a:xfrm>
            <a:off x="7411177" y="4573521"/>
            <a:ext cx="1078291" cy="1076471"/>
          </a:xfrm>
          <a:prstGeom prst="rect">
            <a:avLst/>
          </a:prstGeom>
        </p:spPr>
      </p:pic>
      <p:pic>
        <p:nvPicPr>
          <p:cNvPr id="1030" name="Picture 6" descr="Cours et Meilleur Prix Lingot 1 Kilo d'Argent Achat Vente">
            <a:extLst>
              <a:ext uri="{FF2B5EF4-FFF2-40B4-BE49-F238E27FC236}">
                <a16:creationId xmlns:a16="http://schemas.microsoft.com/office/drawing/2014/main" id="{CC55848E-AE45-9CD0-6B15-7CACE0187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18158"/>
          <a:stretch/>
        </p:blipFill>
        <p:spPr bwMode="auto">
          <a:xfrm>
            <a:off x="8904301" y="4701562"/>
            <a:ext cx="921410" cy="15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73709CD-994D-B2BC-26EC-027573F6139C}"/>
              </a:ext>
            </a:extLst>
          </p:cNvPr>
          <p:cNvSpPr txBox="1"/>
          <p:nvPr/>
        </p:nvSpPr>
        <p:spPr>
          <a:xfrm>
            <a:off x="9762006" y="4347077"/>
            <a:ext cx="19925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coffre</a:t>
            </a: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Or, argent, platine,..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volatilité plus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faible qu'en crypto.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aux vols</a:t>
            </a:r>
            <a:endParaRPr lang="en-US" sz="2000" b="1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B48D7957-6C12-E474-81B8-753C6FAD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130" y="1724562"/>
            <a:ext cx="3291043" cy="433664"/>
          </a:xfrm>
        </p:spPr>
        <p:txBody>
          <a:bodyPr>
            <a:normAutofit/>
          </a:bodyPr>
          <a:lstStyle/>
          <a:p>
            <a:r>
              <a:rPr lang="fr-FR" sz="1800" i="1" dirty="0"/>
              <a:t>Ceci n’est pas un conseil financier</a:t>
            </a:r>
            <a:endParaRPr lang="en-US" sz="1800" i="1" dirty="0"/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AFB09DB5-4427-0939-A03D-48DEE9A3B416}"/>
              </a:ext>
            </a:extLst>
          </p:cNvPr>
          <p:cNvSpPr txBox="1">
            <a:spLocks/>
          </p:cNvSpPr>
          <p:nvPr/>
        </p:nvSpPr>
        <p:spPr>
          <a:xfrm>
            <a:off x="9548677" y="336707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@SortieDeBanque</a:t>
            </a:r>
            <a:br>
              <a:rPr lang="fr-FR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01/23 – v1.1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430B493-13AE-776E-632F-5CC6C44D6E11}"/>
              </a:ext>
            </a:extLst>
          </p:cNvPr>
          <p:cNvSpPr txBox="1"/>
          <p:nvPr/>
        </p:nvSpPr>
        <p:spPr>
          <a:xfrm>
            <a:off x="8887294" y="1631366"/>
            <a:ext cx="2819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Pour se caler sur 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1$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peut '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dépeg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' 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cf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Luna)</a:t>
            </a:r>
            <a:endParaRPr lang="en-US" sz="16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7F5B199-9500-950E-3062-294D99A7D9E5}"/>
              </a:ext>
            </a:extLst>
          </p:cNvPr>
          <p:cNvSpPr txBox="1"/>
          <p:nvPr/>
        </p:nvSpPr>
        <p:spPr>
          <a:xfrm rot="19861443">
            <a:off x="2934612" y="3470030"/>
            <a:ext cx="1190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5 – 30min</a:t>
            </a:r>
            <a:endParaRPr lang="en-US" sz="14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2CEF19-B67E-622A-0CD8-A7AD02F05F79}"/>
              </a:ext>
            </a:extLst>
          </p:cNvPr>
          <p:cNvSpPr txBox="1"/>
          <p:nvPr/>
        </p:nvSpPr>
        <p:spPr>
          <a:xfrm rot="2168495">
            <a:off x="3019444" y="4503271"/>
            <a:ext cx="1190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5 – 30min</a:t>
            </a:r>
            <a:endParaRPr lang="en-US" sz="1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90EDB5D-E477-356A-7DBD-93F11F58F326}"/>
              </a:ext>
            </a:extLst>
          </p:cNvPr>
          <p:cNvSpPr txBox="1"/>
          <p:nvPr/>
        </p:nvSpPr>
        <p:spPr>
          <a:xfrm>
            <a:off x="6630969" y="4821664"/>
            <a:ext cx="787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3 à 10j</a:t>
            </a:r>
            <a:endParaRPr lang="en-U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0F4E84B-87A3-B9C1-03F8-AE66956C6115}"/>
              </a:ext>
            </a:extLst>
          </p:cNvPr>
          <p:cNvSpPr txBox="1"/>
          <p:nvPr/>
        </p:nvSpPr>
        <p:spPr>
          <a:xfrm>
            <a:off x="6648674" y="2659063"/>
            <a:ext cx="95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&lt; 10 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6730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55C2BB-13EE-4DD9-A467-14B9B3D9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59" y="40282"/>
            <a:ext cx="3812307" cy="6777436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7430367" y="1654533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79B4F3-D4E9-4AB9-AA56-8D959D1FF6DF}"/>
              </a:ext>
            </a:extLst>
          </p:cNvPr>
          <p:cNvSpPr/>
          <p:nvPr/>
        </p:nvSpPr>
        <p:spPr>
          <a:xfrm>
            <a:off x="8352141" y="1645920"/>
            <a:ext cx="828000" cy="21389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9268939" y="1645921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6500727" y="3930373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E6F945-D094-49B9-96DE-884F2945E3EF}"/>
              </a:ext>
            </a:extLst>
          </p:cNvPr>
          <p:cNvSpPr txBox="1"/>
          <p:nvPr/>
        </p:nvSpPr>
        <p:spPr>
          <a:xfrm>
            <a:off x="7328727" y="4031829"/>
            <a:ext cx="1366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solidFill>
                  <a:srgbClr val="00CC99"/>
                </a:solidFill>
              </a:rPr>
              <a:t>Messagerie</a:t>
            </a:r>
          </a:p>
          <a:p>
            <a:r>
              <a:rPr lang="fr-FR" sz="1600" b="1">
                <a:solidFill>
                  <a:srgbClr val="00CC99"/>
                </a:solidFill>
              </a:rPr>
              <a:t>inarrêtable</a:t>
            </a:r>
            <a:br>
              <a:rPr lang="fr-FR" sz="1600" b="1">
                <a:solidFill>
                  <a:srgbClr val="00CC99"/>
                </a:solidFill>
              </a:rPr>
            </a:br>
            <a:r>
              <a:rPr lang="fr-FR" sz="1600" b="1">
                <a:solidFill>
                  <a:srgbClr val="00CC99"/>
                </a:solidFill>
              </a:rPr>
              <a:t>et intraçable</a:t>
            </a:r>
            <a:endParaRPr lang="en-US" sz="1600" b="1">
              <a:solidFill>
                <a:srgbClr val="00CC99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9201982" y="1302286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D66979-6A6C-40B3-9224-B88FD19C3299}"/>
              </a:ext>
            </a:extLst>
          </p:cNvPr>
          <p:cNvSpPr txBox="1"/>
          <p:nvPr/>
        </p:nvSpPr>
        <p:spPr>
          <a:xfrm>
            <a:off x="8340253" y="1287848"/>
            <a:ext cx="8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FFFF00"/>
                </a:solidFill>
              </a:rPr>
              <a:t>Stocker</a:t>
            </a:r>
            <a:endParaRPr lang="en-US" sz="1600" b="1">
              <a:solidFill>
                <a:srgbClr val="FFFF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3369DE-520B-42F7-8BEA-19F1066E3124}"/>
              </a:ext>
            </a:extLst>
          </p:cNvPr>
          <p:cNvSpPr txBox="1"/>
          <p:nvPr/>
        </p:nvSpPr>
        <p:spPr>
          <a:xfrm>
            <a:off x="7318216" y="1302286"/>
            <a:ext cx="102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A73D73B-26A0-4616-A62B-EFF7254CAE66}"/>
              </a:ext>
            </a:extLst>
          </p:cNvPr>
          <p:cNvSpPr/>
          <p:nvPr/>
        </p:nvSpPr>
        <p:spPr>
          <a:xfrm>
            <a:off x="8340253" y="5510253"/>
            <a:ext cx="828000" cy="10098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58C411-F56F-4CA6-A0CB-A86931546CED}"/>
              </a:ext>
            </a:extLst>
          </p:cNvPr>
          <p:cNvSpPr txBox="1"/>
          <p:nvPr/>
        </p:nvSpPr>
        <p:spPr>
          <a:xfrm>
            <a:off x="8185419" y="5131992"/>
            <a:ext cx="136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Dé-Google !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C052BC-4E5C-4637-B4F2-F5FDAF7C8430}"/>
              </a:ext>
            </a:extLst>
          </p:cNvPr>
          <p:cNvSpPr txBox="1"/>
          <p:nvPr/>
        </p:nvSpPr>
        <p:spPr>
          <a:xfrm>
            <a:off x="6571707" y="400556"/>
            <a:ext cx="364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– Résilience monétaire – </a:t>
            </a:r>
            <a:br>
              <a:rPr lang="fr-FR" sz="2000" b="1" dirty="0">
                <a:solidFill>
                  <a:srgbClr val="FFFF00"/>
                </a:solidFill>
              </a:rPr>
            </a:br>
            <a:r>
              <a:rPr lang="fr-F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Anonymat moyen</a:t>
            </a:r>
            <a:endParaRPr lang="en-US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71FDF7F-8B38-635E-1B89-46BEA6DBECCB}"/>
              </a:ext>
            </a:extLst>
          </p:cNvPr>
          <p:cNvCxnSpPr>
            <a:cxnSpLocks/>
          </p:cNvCxnSpPr>
          <p:nvPr/>
        </p:nvCxnSpPr>
        <p:spPr>
          <a:xfrm flipH="1">
            <a:off x="8109683" y="1115619"/>
            <a:ext cx="75736" cy="214427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460676-E07D-07B6-6E4B-96F9E349D78D}"/>
              </a:ext>
            </a:extLst>
          </p:cNvPr>
          <p:cNvSpPr txBox="1"/>
          <p:nvPr/>
        </p:nvSpPr>
        <p:spPr>
          <a:xfrm>
            <a:off x="6322378" y="1287848"/>
            <a:ext cx="353943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</a:rPr>
              <a:t>V2.0 - Nov22 - @SortieDeBanque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54A4410-1545-6CCC-5937-1148AFE4AAC5}"/>
              </a:ext>
            </a:extLst>
          </p:cNvPr>
          <p:cNvSpPr txBox="1"/>
          <p:nvPr/>
        </p:nvSpPr>
        <p:spPr>
          <a:xfrm>
            <a:off x="7374291" y="2671625"/>
            <a:ext cx="940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>
                    <a:lumMod val="95000"/>
                  </a:schemeClr>
                </a:solidFill>
                <a:highlight>
                  <a:srgbClr val="C00000"/>
                </a:highlight>
              </a:rPr>
              <a:t>KYC indirect</a:t>
            </a:r>
            <a:endParaRPr lang="en-US" sz="1200" dirty="0">
              <a:solidFill>
                <a:schemeClr val="bg1">
                  <a:lumMod val="95000"/>
                </a:schemeClr>
              </a:solidFill>
              <a:highlight>
                <a:srgbClr val="C00000"/>
              </a:highlight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9AEF779-EEB5-F66E-3A04-E40D6744AAE8}"/>
              </a:ext>
            </a:extLst>
          </p:cNvPr>
          <p:cNvSpPr/>
          <p:nvPr/>
        </p:nvSpPr>
        <p:spPr>
          <a:xfrm>
            <a:off x="8197222" y="1944583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71F63CC-5E40-C015-4930-1C21BF288216}"/>
              </a:ext>
            </a:extLst>
          </p:cNvPr>
          <p:cNvSpPr/>
          <p:nvPr/>
        </p:nvSpPr>
        <p:spPr>
          <a:xfrm>
            <a:off x="9132677" y="193024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2260F5-31D1-E68C-DB9A-FADE945C2A20}"/>
              </a:ext>
            </a:extLst>
          </p:cNvPr>
          <p:cNvSpPr txBox="1"/>
          <p:nvPr/>
        </p:nvSpPr>
        <p:spPr>
          <a:xfrm>
            <a:off x="9241549" y="2712516"/>
            <a:ext cx="8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CFFCC"/>
                </a:solidFill>
              </a:rPr>
              <a:t>Cartes cadeaux</a:t>
            </a:r>
            <a:endParaRPr lang="en-US" sz="1400" dirty="0">
              <a:solidFill>
                <a:srgbClr val="CCFFCC"/>
              </a:solidFill>
            </a:endParaRPr>
          </a:p>
        </p:txBody>
      </p:sp>
      <p:pic>
        <p:nvPicPr>
          <p:cNvPr id="3" name="Espace réservé du contenu 4">
            <a:extLst>
              <a:ext uri="{FF2B5EF4-FFF2-40B4-BE49-F238E27FC236}">
                <a16:creationId xmlns:a16="http://schemas.microsoft.com/office/drawing/2014/main" id="{CE72B99F-0AA8-1AC4-C750-0056D913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9" y="40282"/>
            <a:ext cx="3812307" cy="67774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FA64B63-D307-07E9-FED8-84E6D1E1F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8425381" y="1742362"/>
            <a:ext cx="701031" cy="896588"/>
          </a:xfrm>
          <a:prstGeom prst="rect">
            <a:avLst/>
          </a:prstGeom>
        </p:spPr>
      </p:pic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F7FCDAA6-7F67-4FAA-9E29-DAB95ACA6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4846" r="28554" b="63451"/>
          <a:stretch/>
        </p:blipFill>
        <p:spPr>
          <a:xfrm>
            <a:off x="8425380" y="2885958"/>
            <a:ext cx="701032" cy="7931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06AFD8A-FF16-1C4D-1808-E812FCCB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3294581" y="1695581"/>
            <a:ext cx="701031" cy="896588"/>
          </a:xfrm>
          <a:prstGeom prst="rect">
            <a:avLst/>
          </a:prstGeom>
        </p:spPr>
      </p:pic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CB36CBB1-55A6-CCF8-7D2A-932E53F67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4846" r="28554" b="63451"/>
          <a:stretch/>
        </p:blipFill>
        <p:spPr>
          <a:xfrm>
            <a:off x="3294580" y="2839177"/>
            <a:ext cx="701032" cy="7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51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317006A-8F8A-12FE-825E-7BBEC7B28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6"/>
          <a:stretch/>
        </p:blipFill>
        <p:spPr>
          <a:xfrm>
            <a:off x="755660" y="952376"/>
            <a:ext cx="3163551" cy="488139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EEF99E08-A59A-582B-598D-6E95BBD8B343}"/>
              </a:ext>
            </a:extLst>
          </p:cNvPr>
          <p:cNvGrpSpPr/>
          <p:nvPr/>
        </p:nvGrpSpPr>
        <p:grpSpPr>
          <a:xfrm>
            <a:off x="4672809" y="952376"/>
            <a:ext cx="3163551" cy="4881392"/>
            <a:chOff x="4510087" y="9525"/>
            <a:chExt cx="3857625" cy="595235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535A919-F44A-AC8F-9371-B91935D0F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06"/>
            <a:stretch/>
          </p:blipFill>
          <p:spPr>
            <a:xfrm>
              <a:off x="4510087" y="9525"/>
              <a:ext cx="3857625" cy="5952356"/>
            </a:xfrm>
            <a:prstGeom prst="rect">
              <a:avLst/>
            </a:prstGeom>
          </p:spPr>
        </p:pic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2A8CC89A-CAA9-9FE5-D785-297952FC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41" t="23319" r="26214" b="61429"/>
            <a:stretch/>
          </p:blipFill>
          <p:spPr>
            <a:xfrm>
              <a:off x="6463699" y="1627108"/>
              <a:ext cx="886148" cy="103367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4CB9287-8C0F-8F88-C33E-A5597DE5E07A}"/>
              </a:ext>
            </a:extLst>
          </p:cNvPr>
          <p:cNvGrpSpPr/>
          <p:nvPr/>
        </p:nvGrpSpPr>
        <p:grpSpPr>
          <a:xfrm>
            <a:off x="8394613" y="941332"/>
            <a:ext cx="3163551" cy="4893221"/>
            <a:chOff x="3913187" y="9525"/>
            <a:chExt cx="3857625" cy="596678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068F6C2-4C7B-A4B3-3AFF-0FFC594A1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6"/>
            <a:stretch/>
          </p:blipFill>
          <p:spPr>
            <a:xfrm>
              <a:off x="3913187" y="9525"/>
              <a:ext cx="3857625" cy="5966780"/>
            </a:xfrm>
            <a:prstGeom prst="rect">
              <a:avLst/>
            </a:prstGeom>
          </p:spPr>
        </p:pic>
        <p:pic>
          <p:nvPicPr>
            <p:cNvPr id="9" name="Espace réservé du contenu 22">
              <a:extLst>
                <a:ext uri="{FF2B5EF4-FFF2-40B4-BE49-F238E27FC236}">
                  <a16:creationId xmlns:a16="http://schemas.microsoft.com/office/drawing/2014/main" id="{59D91B73-3100-BE69-26C2-6E7515824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1" t="24039" r="28219" b="61178"/>
            <a:stretch/>
          </p:blipFill>
          <p:spPr>
            <a:xfrm>
              <a:off x="5948360" y="1667872"/>
              <a:ext cx="745798" cy="1009818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CAB86D3-F21B-F0F0-5D5A-459818B18143}"/>
              </a:ext>
            </a:extLst>
          </p:cNvPr>
          <p:cNvSpPr txBox="1"/>
          <p:nvPr/>
        </p:nvSpPr>
        <p:spPr>
          <a:xfrm>
            <a:off x="8344946" y="86240"/>
            <a:ext cx="3269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400" b="1" dirty="0"/>
              <a:t>Etape 4 /4 – </a:t>
            </a:r>
            <a:r>
              <a:rPr lang="fr-FR" sz="2400" b="1" dirty="0">
                <a:solidFill>
                  <a:schemeClr val="accent6"/>
                </a:solidFill>
              </a:rPr>
              <a:t>Android</a:t>
            </a:r>
            <a:br>
              <a:rPr lang="fr-FR" sz="2400" b="1" dirty="0">
                <a:solidFill>
                  <a:schemeClr val="accent6"/>
                </a:solidFill>
              </a:rPr>
            </a:b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(XMR)  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.</a:t>
            </a:r>
            <a:endParaRPr lang="fr-FR" sz="2400" b="1" dirty="0">
              <a:solidFill>
                <a:schemeClr val="accent6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B8DB826-6780-9E4E-65CD-F6FB765F340A}"/>
              </a:ext>
            </a:extLst>
          </p:cNvPr>
          <p:cNvSpPr txBox="1"/>
          <p:nvPr/>
        </p:nvSpPr>
        <p:spPr>
          <a:xfrm>
            <a:off x="4568960" y="96829"/>
            <a:ext cx="3269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400" b="1" dirty="0"/>
              <a:t>Etape 4 /4 – </a:t>
            </a:r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iPhone</a:t>
            </a:r>
            <a:br>
              <a:rPr lang="fr-FR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(XMR)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.</a:t>
            </a:r>
            <a:endParaRPr lang="fr-F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07659D5-6550-BB34-CF33-035D6F228DCD}"/>
              </a:ext>
            </a:extLst>
          </p:cNvPr>
          <p:cNvSpPr txBox="1"/>
          <p:nvPr/>
        </p:nvSpPr>
        <p:spPr>
          <a:xfrm>
            <a:off x="919313" y="119160"/>
            <a:ext cx="29998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400" b="1" dirty="0"/>
              <a:t>Etape 1 /4 </a:t>
            </a:r>
            <a:br>
              <a:rPr lang="fr-FR" sz="2400" b="1" dirty="0"/>
            </a:br>
            <a:r>
              <a:rPr lang="fr-FR" sz="2000" b="1" dirty="0"/>
              <a:t> </a:t>
            </a:r>
            <a:r>
              <a:rPr lang="fr-FR" dirty="0"/>
              <a:t>Bitcoin (BTC)  .</a:t>
            </a:r>
            <a:endParaRPr lang="fr-FR" sz="2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49A0E5-B7E2-39B3-197F-0A9E1794F8CB}"/>
              </a:ext>
            </a:extLst>
          </p:cNvPr>
          <p:cNvSpPr txBox="1"/>
          <p:nvPr/>
        </p:nvSpPr>
        <p:spPr>
          <a:xfrm>
            <a:off x="723982" y="5918242"/>
            <a:ext cx="2894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Débutant -  transactions </a:t>
            </a:r>
            <a:r>
              <a:rPr lang="fr-FR" b="1" dirty="0"/>
              <a:t>publiques </a:t>
            </a:r>
            <a:r>
              <a:rPr lang="en-US" dirty="0"/>
              <a:t>et KYC indirect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EFB10C-AD41-BD56-CD14-88FE2172E1A1}"/>
              </a:ext>
            </a:extLst>
          </p:cNvPr>
          <p:cNvSpPr txBox="1"/>
          <p:nvPr/>
        </p:nvSpPr>
        <p:spPr>
          <a:xfrm>
            <a:off x="4472900" y="5904240"/>
            <a:ext cx="3255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Citoyen </a:t>
            </a:r>
            <a:r>
              <a:rPr lang="fr-FR" sz="1800" b="1" dirty="0"/>
              <a:t>anonyme</a:t>
            </a:r>
            <a:br>
              <a:rPr lang="fr-FR" sz="1800" dirty="0"/>
            </a:br>
            <a:r>
              <a:rPr lang="en-US" sz="1800" dirty="0" err="1"/>
              <a:t>avancé</a:t>
            </a:r>
            <a:r>
              <a:rPr lang="en-US" sz="1800" dirty="0"/>
              <a:t> -   no-KYC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B5AE213-EA5F-8466-1A15-BC01A237B5C2}"/>
              </a:ext>
            </a:extLst>
          </p:cNvPr>
          <p:cNvSpPr txBox="1"/>
          <p:nvPr/>
        </p:nvSpPr>
        <p:spPr>
          <a:xfrm>
            <a:off x="8095963" y="5894060"/>
            <a:ext cx="3255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Citoyen </a:t>
            </a:r>
            <a:r>
              <a:rPr lang="fr-FR" sz="1800" b="1" dirty="0"/>
              <a:t>anonyme</a:t>
            </a:r>
            <a:br>
              <a:rPr lang="fr-FR" sz="1800" dirty="0"/>
            </a:br>
            <a:r>
              <a:rPr lang="en-US" sz="1800" dirty="0" err="1"/>
              <a:t>avancé</a:t>
            </a:r>
            <a:r>
              <a:rPr lang="en-US" sz="1800" dirty="0"/>
              <a:t> -   no-KYC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6BF1C3-CD64-9405-0182-9B50E180D9C9}"/>
              </a:ext>
            </a:extLst>
          </p:cNvPr>
          <p:cNvSpPr txBox="1"/>
          <p:nvPr/>
        </p:nvSpPr>
        <p:spPr>
          <a:xfrm>
            <a:off x="3349961" y="5880142"/>
            <a:ext cx="672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600" b="1" dirty="0">
                <a:solidFill>
                  <a:srgbClr val="E66914"/>
                </a:solidFill>
              </a:rPr>
              <a:t>~</a:t>
            </a:r>
            <a:endParaRPr lang="en-US" sz="5600" b="1" dirty="0">
              <a:solidFill>
                <a:srgbClr val="E66914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D628C6-5340-128A-886D-6CBF14019289}"/>
              </a:ext>
            </a:extLst>
          </p:cNvPr>
          <p:cNvSpPr txBox="1"/>
          <p:nvPr/>
        </p:nvSpPr>
        <p:spPr>
          <a:xfrm>
            <a:off x="6936868" y="5965795"/>
            <a:ext cx="672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dirty="0">
                <a:solidFill>
                  <a:srgbClr val="000000"/>
                </a:solidFill>
                <a:effectLst/>
                <a:latin typeface="Apple Color Emoji"/>
              </a:rPr>
              <a:t>✔️</a:t>
            </a: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33F518-8CBB-9D96-B4A2-4C2F4478926F}"/>
              </a:ext>
            </a:extLst>
          </p:cNvPr>
          <p:cNvSpPr txBox="1"/>
          <p:nvPr/>
        </p:nvSpPr>
        <p:spPr>
          <a:xfrm>
            <a:off x="10546702" y="5937478"/>
            <a:ext cx="672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dirty="0">
                <a:solidFill>
                  <a:srgbClr val="000000"/>
                </a:solidFill>
                <a:effectLst/>
                <a:latin typeface="Apple Color Emoji"/>
              </a:rPr>
              <a:t>✔️</a:t>
            </a: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EEB55F8-848D-1130-0ECB-2FBDAEAC80B7}"/>
              </a:ext>
            </a:extLst>
          </p:cNvPr>
          <p:cNvSpPr txBox="1"/>
          <p:nvPr/>
        </p:nvSpPr>
        <p:spPr>
          <a:xfrm rot="16200000">
            <a:off x="2467078" y="3278081"/>
            <a:ext cx="3677189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@SortieDeBanque  - V2.1 – Fev23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5027E5-A567-7BBF-5960-0B06104D27A5}"/>
              </a:ext>
            </a:extLst>
          </p:cNvPr>
          <p:cNvSpPr txBox="1"/>
          <p:nvPr/>
        </p:nvSpPr>
        <p:spPr>
          <a:xfrm rot="16200000">
            <a:off x="10128979" y="3137728"/>
            <a:ext cx="3335793" cy="35394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700" i="1" dirty="0">
                <a:solidFill>
                  <a:schemeClr val="bg2">
                    <a:lumMod val="50000"/>
                  </a:schemeClr>
                </a:solidFill>
              </a:rPr>
              <a:t> Pas un conseil en investissement</a:t>
            </a:r>
            <a:endParaRPr 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F48434-E7E4-90EE-83EB-30FB6B1110BF}"/>
              </a:ext>
            </a:extLst>
          </p:cNvPr>
          <p:cNvSpPr txBox="1"/>
          <p:nvPr/>
        </p:nvSpPr>
        <p:spPr>
          <a:xfrm rot="16200000">
            <a:off x="-1618418" y="3167390"/>
            <a:ext cx="4062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Sortie de Banque  - </a:t>
            </a:r>
            <a:r>
              <a:rPr lang="fr-FR" sz="2800" dirty="0"/>
              <a:t>France</a:t>
            </a:r>
            <a:endParaRPr lang="en-US" sz="28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5B88F6E-BE9B-6AF9-9184-64223CCAD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00" y="547913"/>
            <a:ext cx="322656" cy="322656"/>
          </a:xfrm>
          <a:prstGeom prst="rect">
            <a:avLst/>
          </a:prstGeom>
        </p:spPr>
      </p:pic>
      <p:pic>
        <p:nvPicPr>
          <p:cNvPr id="36" name="Monero XMR">
            <a:extLst>
              <a:ext uri="{FF2B5EF4-FFF2-40B4-BE49-F238E27FC236}">
                <a16:creationId xmlns:a16="http://schemas.microsoft.com/office/drawing/2014/main" id="{C8BFDB13-201F-5385-5E2E-C0B4820AA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6768275" y="547913"/>
            <a:ext cx="337186" cy="3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Monero XMR">
            <a:extLst>
              <a:ext uri="{FF2B5EF4-FFF2-40B4-BE49-F238E27FC236}">
                <a16:creationId xmlns:a16="http://schemas.microsoft.com/office/drawing/2014/main" id="{3A254908-6D55-7174-63A1-FB7F0DAD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10506631" y="530680"/>
            <a:ext cx="337186" cy="3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7FB8417-A985-5233-D757-0BA4155D397D}"/>
              </a:ext>
            </a:extLst>
          </p:cNvPr>
          <p:cNvSpPr txBox="1"/>
          <p:nvPr/>
        </p:nvSpPr>
        <p:spPr>
          <a:xfrm rot="16200000">
            <a:off x="6116373" y="2916337"/>
            <a:ext cx="4186964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400" b="1" dirty="0" err="1">
                <a:solidFill>
                  <a:schemeClr val="bg2">
                    <a:lumMod val="50000"/>
                  </a:schemeClr>
                </a:solidFill>
              </a:rPr>
              <a:t>Monerujo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 n'est disponible que sur Android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77EE9D-88E8-89BB-D596-20B88D5CE3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10114246" y="3168978"/>
            <a:ext cx="510344" cy="6527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7FD374-ACEA-4FAF-70A3-483194450B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6396790" y="2361425"/>
            <a:ext cx="496616" cy="635150"/>
          </a:xfrm>
          <a:prstGeom prst="rect">
            <a:avLst/>
          </a:prstGeom>
        </p:spPr>
      </p:pic>
      <p:pic>
        <p:nvPicPr>
          <p:cNvPr id="15" name="Espace réservé du contenu 4">
            <a:extLst>
              <a:ext uri="{FF2B5EF4-FFF2-40B4-BE49-F238E27FC236}">
                <a16:creationId xmlns:a16="http://schemas.microsoft.com/office/drawing/2014/main" id="{A442FDE2-0E6A-8A84-0522-011341CA82A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4846" r="28554" b="63451"/>
          <a:stretch/>
        </p:blipFill>
        <p:spPr>
          <a:xfrm>
            <a:off x="6389968" y="3202946"/>
            <a:ext cx="546900" cy="6187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45026C7-1145-0125-9FD4-C86B4BCA51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10131074" y="2361425"/>
            <a:ext cx="496616" cy="635150"/>
          </a:xfrm>
          <a:prstGeom prst="rect">
            <a:avLst/>
          </a:prstGeom>
        </p:spPr>
      </p:pic>
      <p:pic>
        <p:nvPicPr>
          <p:cNvPr id="19" name="Espace réservé du contenu 4">
            <a:extLst>
              <a:ext uri="{FF2B5EF4-FFF2-40B4-BE49-F238E27FC236}">
                <a16:creationId xmlns:a16="http://schemas.microsoft.com/office/drawing/2014/main" id="{49DD7FB4-2718-476B-59D6-6249BFFCFA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4846" r="28554" b="63451"/>
          <a:stretch/>
        </p:blipFill>
        <p:spPr>
          <a:xfrm>
            <a:off x="10124252" y="3202946"/>
            <a:ext cx="546900" cy="618740"/>
          </a:xfrm>
          <a:prstGeom prst="rect">
            <a:avLst/>
          </a:prstGeom>
        </p:spPr>
      </p:pic>
      <p:pic>
        <p:nvPicPr>
          <p:cNvPr id="29" name="Espace réservé du contenu 22">
            <a:extLst>
              <a:ext uri="{FF2B5EF4-FFF2-40B4-BE49-F238E27FC236}">
                <a16:creationId xmlns:a16="http://schemas.microsoft.com/office/drawing/2014/main" id="{93552CAD-4490-65D2-9B4F-189E8952BEF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71" t="24039" r="28219" b="61178"/>
          <a:stretch/>
        </p:blipFill>
        <p:spPr>
          <a:xfrm>
            <a:off x="10091896" y="3118178"/>
            <a:ext cx="611612" cy="8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599879-D3C6-AC10-BDC8-2DF63F70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7"/>
          <a:stretch/>
        </p:blipFill>
        <p:spPr>
          <a:xfrm>
            <a:off x="6761979" y="863202"/>
            <a:ext cx="3857625" cy="5147074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7814774" y="2490619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9653346" y="2482007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6885134" y="4766459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E6F945-D094-49B9-96DE-884F2945E3EF}"/>
              </a:ext>
            </a:extLst>
          </p:cNvPr>
          <p:cNvSpPr txBox="1"/>
          <p:nvPr/>
        </p:nvSpPr>
        <p:spPr>
          <a:xfrm>
            <a:off x="7724989" y="4714237"/>
            <a:ext cx="16304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CC99"/>
                </a:solidFill>
              </a:rPr>
              <a:t>Session</a:t>
            </a:r>
          </a:p>
          <a:p>
            <a:r>
              <a:rPr lang="fr-FR" sz="1600" b="1" dirty="0">
                <a:solidFill>
                  <a:srgbClr val="00CC99"/>
                </a:solidFill>
              </a:rPr>
              <a:t>Messagerie</a:t>
            </a:r>
          </a:p>
          <a:p>
            <a:r>
              <a:rPr lang="fr-FR" sz="1600" b="1" dirty="0">
                <a:solidFill>
                  <a:srgbClr val="00CC99"/>
                </a:solidFill>
              </a:rPr>
              <a:t>inarrêtable</a:t>
            </a:r>
            <a:br>
              <a:rPr lang="fr-FR" sz="1600" b="1" dirty="0">
                <a:solidFill>
                  <a:srgbClr val="00CC99"/>
                </a:solidFill>
              </a:rPr>
            </a:br>
            <a:r>
              <a:rPr lang="fr-FR" sz="1600" b="1" dirty="0">
                <a:solidFill>
                  <a:srgbClr val="00CC99"/>
                </a:solidFill>
              </a:rPr>
              <a:t>et intraçable</a:t>
            </a:r>
            <a:endParaRPr lang="en-US" sz="1600" b="1" dirty="0">
              <a:solidFill>
                <a:srgbClr val="00CC99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9586389" y="2138372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3369DE-520B-42F7-8BEA-19F1066E3124}"/>
              </a:ext>
            </a:extLst>
          </p:cNvPr>
          <p:cNvSpPr txBox="1"/>
          <p:nvPr/>
        </p:nvSpPr>
        <p:spPr>
          <a:xfrm>
            <a:off x="7705712" y="1916801"/>
            <a:ext cx="1027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 &amp; stocker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605A3D8-5739-C89B-C070-E305877DA00C}"/>
              </a:ext>
            </a:extLst>
          </p:cNvPr>
          <p:cNvSpPr/>
          <p:nvPr/>
        </p:nvSpPr>
        <p:spPr>
          <a:xfrm>
            <a:off x="8581629" y="278066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0052D764-1576-62D5-C36F-B5D7D4BC7BB9}"/>
              </a:ext>
            </a:extLst>
          </p:cNvPr>
          <p:cNvSpPr/>
          <p:nvPr/>
        </p:nvSpPr>
        <p:spPr>
          <a:xfrm>
            <a:off x="9517084" y="2766335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AAA308-61E4-C919-3605-11BF2E8552E2}"/>
              </a:ext>
            </a:extLst>
          </p:cNvPr>
          <p:cNvSpPr txBox="1"/>
          <p:nvPr/>
        </p:nvSpPr>
        <p:spPr>
          <a:xfrm>
            <a:off x="8743138" y="2640611"/>
            <a:ext cx="82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Paiement</a:t>
            </a:r>
            <a:b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 20 min</a:t>
            </a:r>
            <a:endParaRPr 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FED458-631D-EFD8-C42D-F44CE4C1B239}"/>
              </a:ext>
            </a:extLst>
          </p:cNvPr>
          <p:cNvSpPr txBox="1"/>
          <p:nvPr/>
        </p:nvSpPr>
        <p:spPr>
          <a:xfrm>
            <a:off x="9562185" y="3548602"/>
            <a:ext cx="95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Cartes cadeaux </a:t>
            </a:r>
            <a:r>
              <a:rPr lang="fr-FR" sz="1400" dirty="0">
                <a:solidFill>
                  <a:schemeClr val="bg1"/>
                </a:solidFill>
              </a:rPr>
              <a:t>dans un 1</a:t>
            </a:r>
            <a:r>
              <a:rPr lang="fr-FR" sz="1400" baseline="30000" dirty="0">
                <a:solidFill>
                  <a:schemeClr val="bg1"/>
                </a:solidFill>
              </a:rPr>
              <a:t>er</a:t>
            </a:r>
            <a:r>
              <a:rPr lang="fr-FR" sz="1400" dirty="0">
                <a:solidFill>
                  <a:schemeClr val="bg1"/>
                </a:solidFill>
              </a:rPr>
              <a:t> temps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</a:rPr>
              <a:t>(Bitcoin)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B181C1-A7CC-077B-8862-8D43E5903CE6}"/>
              </a:ext>
            </a:extLst>
          </p:cNvPr>
          <p:cNvSpPr txBox="1"/>
          <p:nvPr/>
        </p:nvSpPr>
        <p:spPr>
          <a:xfrm>
            <a:off x="6706785" y="2123934"/>
            <a:ext cx="369332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V2.2 - Nov22 - @SortieDeBanque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C4CA740-DA20-765B-5463-7D0405B23056}"/>
              </a:ext>
            </a:extLst>
          </p:cNvPr>
          <p:cNvSpPr txBox="1"/>
          <p:nvPr/>
        </p:nvSpPr>
        <p:spPr>
          <a:xfrm>
            <a:off x="7758698" y="3507711"/>
            <a:ext cx="9401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Bitcoin</a:t>
            </a:r>
          </a:p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highlight>
                  <a:srgbClr val="C00000"/>
                </a:highlight>
              </a:rPr>
              <a:t>KYC indirect</a:t>
            </a:r>
            <a:endParaRPr lang="en-US" sz="1400" dirty="0">
              <a:solidFill>
                <a:schemeClr val="bg1">
                  <a:lumMod val="95000"/>
                </a:schemeClr>
              </a:solidFill>
              <a:highlight>
                <a:srgbClr val="C00000"/>
              </a:highlight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FBBCA65-9093-E652-BF21-D823CB23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920" y="131971"/>
            <a:ext cx="602844" cy="60284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FE4FE11-9040-FE82-B710-EBF430E19D80}"/>
              </a:ext>
            </a:extLst>
          </p:cNvPr>
          <p:cNvSpPr txBox="1"/>
          <p:nvPr/>
        </p:nvSpPr>
        <p:spPr>
          <a:xfrm>
            <a:off x="1540377" y="181390"/>
            <a:ext cx="8630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800" b="1" dirty="0"/>
              <a:t>Sortie de Banque : Etape 1  - </a:t>
            </a:r>
            <a:r>
              <a:rPr lang="fr-FR" sz="2800" dirty="0"/>
              <a:t>Débutant Bitcoin 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4EB595F3-9B75-053D-AA98-1E00D1E04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7"/>
          <a:stretch/>
        </p:blipFill>
        <p:spPr>
          <a:xfrm>
            <a:off x="1947180" y="863203"/>
            <a:ext cx="3857625" cy="5147074"/>
          </a:xfrm>
          <a:prstGeom prst="rect">
            <a:avLst/>
          </a:prstGeom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B6C92E14-1B9B-45B1-732F-2980D1A21068}"/>
              </a:ext>
            </a:extLst>
          </p:cNvPr>
          <p:cNvSpPr/>
          <p:nvPr/>
        </p:nvSpPr>
        <p:spPr>
          <a:xfrm>
            <a:off x="6002548" y="3254465"/>
            <a:ext cx="590089" cy="73489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C7EE71F-182F-E210-F48D-006832E8E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9" b="95141" l="6880" r="91400">
                        <a14:foregroundMark x1="67813" y1="11253" x2="23342" y2="42199"/>
                        <a14:foregroundMark x1="23342" y1="42199" x2="23342" y2="44246"/>
                        <a14:foregroundMark x1="64373" y1="8951" x2="12531" y2="27877"/>
                        <a14:foregroundMark x1="12531" y1="27877" x2="11057" y2="39642"/>
                        <a14:foregroundMark x1="47912" y1="14322" x2="26044" y2="71100"/>
                        <a14:foregroundMark x1="48894" y1="13299" x2="77641" y2="52174"/>
                        <a14:foregroundMark x1="77641" y1="52174" x2="40786" y2="48338"/>
                        <a14:foregroundMark x1="56265" y1="31458" x2="41278" y2="38619"/>
                        <a14:foregroundMark x1="49877" y1="23529" x2="45455" y2="37596"/>
                        <a14:foregroundMark x1="50369" y1="17903" x2="79115" y2="65985"/>
                        <a14:foregroundMark x1="79115" y1="65985" x2="80590" y2="73402"/>
                        <a14:foregroundMark x1="42506" y1="62404" x2="42015" y2="53453"/>
                        <a14:foregroundMark x1="41769" y1="53964" x2="32432" y2="65985"/>
                        <a14:foregroundMark x1="44717" y1="53453" x2="31204" y2="74169"/>
                        <a14:foregroundMark x1="46192" y1="49105" x2="35381" y2="70077"/>
                        <a14:foregroundMark x1="51106" y1="44501" x2="27764" y2="62916"/>
                        <a14:foregroundMark x1="61425" y1="40409" x2="65848" y2="34271"/>
                        <a14:foregroundMark x1="77887" y1="36829" x2="62408" y2="35550"/>
                        <a14:foregroundMark x1="68550" y1="38107" x2="45946" y2="41944"/>
                        <a14:foregroundMark x1="59459" y1="41432" x2="55528" y2="38619"/>
                        <a14:foregroundMark x1="66339" y1="37596" x2="64128" y2="37084"/>
                        <a14:foregroundMark x1="70025" y1="39898" x2="38821" y2="40153"/>
                        <a14:foregroundMark x1="67322" y1="40153" x2="52826" y2="39642"/>
                        <a14:foregroundMark x1="58477" y1="41176" x2="76167" y2="44757"/>
                        <a14:foregroundMark x1="59705" y1="40665" x2="32924" y2="42199"/>
                        <a14:foregroundMark x1="76658" y1="42199" x2="43980" y2="42711"/>
                        <a14:foregroundMark x1="70270" y1="42711" x2="47912" y2="48593"/>
                        <a14:foregroundMark x1="73710" y1="37084" x2="24079" y2="38107"/>
                        <a14:foregroundMark x1="45946" y1="38875" x2="26536" y2="42967"/>
                        <a14:foregroundMark x1="46192" y1="38875" x2="21622" y2="40921"/>
                        <a14:foregroundMark x1="67076" y1="32225" x2="15725" y2="28900"/>
                        <a14:foregroundMark x1="15725" y1="28900" x2="15725" y2="28900"/>
                        <a14:foregroundMark x1="65111" y1="28389" x2="17445" y2="26087"/>
                        <a14:foregroundMark x1="59459" y1="26343" x2="17445" y2="25831"/>
                        <a14:foregroundMark x1="74939" y1="29923" x2="42506" y2="29668"/>
                        <a14:foregroundMark x1="74447" y1="26854" x2="44226" y2="26598"/>
                        <a14:foregroundMark x1="74693" y1="30435" x2="74693" y2="30435"/>
                        <a14:foregroundMark x1="73710" y1="15090" x2="56265" y2="7928"/>
                        <a14:foregroundMark x1="71990" y1="39386" x2="32187" y2="41176"/>
                        <a14:foregroundMark x1="57740" y1="41432" x2="20147" y2="41432"/>
                        <a14:foregroundMark x1="37346" y1="21228" x2="24079" y2="23274"/>
                        <a14:foregroundMark x1="36855" y1="38875" x2="28747" y2="49872"/>
                        <a14:foregroundMark x1="57494" y1="55754" x2="79607" y2="69054"/>
                        <a14:foregroundMark x1="74447" y1="57289" x2="55283" y2="70332"/>
                        <a14:foregroundMark x1="57248" y1="55754" x2="83047" y2="71355"/>
                        <a14:foregroundMark x1="77150" y1="59079" x2="52088" y2="71355"/>
                        <a14:foregroundMark x1="67568" y1="61381" x2="52334" y2="72890"/>
                        <a14:foregroundMark x1="66339" y1="63939" x2="54300" y2="69309"/>
                        <a14:foregroundMark x1="68305" y1="59847" x2="55283" y2="62404"/>
                        <a14:foregroundMark x1="65602" y1="59591" x2="57248" y2="69309"/>
                        <a14:foregroundMark x1="75921" y1="62404" x2="70025" y2="70588"/>
                        <a14:foregroundMark x1="60442" y1="77494" x2="43243" y2="86957"/>
                        <a14:foregroundMark x1="54791" y1="78261" x2="42260" y2="80818"/>
                        <a14:foregroundMark x1="55037" y1="80307" x2="42752" y2="84399"/>
                        <a14:foregroundMark x1="54054" y1="84910" x2="46929" y2="89258"/>
                        <a14:foregroundMark x1="58722" y1="87724" x2="45455" y2="91049"/>
                        <a14:foregroundMark x1="45700" y1="48082" x2="34644" y2="39130"/>
                        <a14:foregroundMark x1="42998" y1="58568" x2="39803" y2="71611"/>
                        <a14:foregroundMark x1="70762" y1="17136" x2="57248" y2="9719"/>
                        <a14:foregroundMark x1="71253" y1="14834" x2="55037" y2="9463"/>
                        <a14:foregroundMark x1="66093" y1="10486" x2="44472" y2="6650"/>
                        <a14:foregroundMark x1="44472" y1="7417" x2="23833" y2="15857"/>
                        <a14:foregroundMark x1="10565" y1="38619" x2="13268" y2="62916"/>
                        <a14:foregroundMark x1="74447" y1="15857" x2="91646" y2="40665"/>
                        <a14:foregroundMark x1="89189" y1="31969" x2="72727" y2="12788"/>
                        <a14:foregroundMark x1="47420" y1="6138" x2="18919" y2="23529"/>
                        <a14:foregroundMark x1="59214" y1="94118" x2="40541" y2="91816"/>
                        <a14:foregroundMark x1="61916" y1="93350" x2="34398" y2="92327"/>
                        <a14:foregroundMark x1="35627" y1="90793" x2="23096" y2="70844"/>
                        <a14:foregroundMark x1="9582" y1="38875" x2="12039" y2="63939"/>
                        <a14:foregroundMark x1="24570" y1="16113" x2="12531" y2="32992"/>
                        <a14:foregroundMark x1="8354" y1="41688" x2="29730" y2="92072"/>
                        <a14:foregroundMark x1="29730" y1="92072" x2="38575" y2="95396"/>
                        <a14:foregroundMark x1="34644" y1="92583" x2="7862" y2="48849"/>
                        <a14:foregroundMark x1="7862" y1="48849" x2="6880" y2="38875"/>
                        <a14:foregroundMark x1="7862" y1="43990" x2="27764" y2="90537"/>
                        <a14:foregroundMark x1="12776" y1="29923" x2="48403" y2="5115"/>
                        <a14:foregroundMark x1="90418" y1="38363" x2="81081" y2="77494"/>
                        <a14:foregroundMark x1="91400" y1="37596" x2="82801" y2="73146"/>
                        <a14:foregroundMark x1="77887" y1="29412" x2="67813" y2="28900"/>
                        <a14:foregroundMark x1="7371" y1="42199" x2="8845" y2="60358"/>
                        <a14:foregroundMark x1="8845" y1="39130" x2="6880" y2="57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63" y="5730876"/>
            <a:ext cx="957174" cy="91954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C2BB40CA-9401-C979-6749-B50E7CAD3C2C}"/>
              </a:ext>
            </a:extLst>
          </p:cNvPr>
          <p:cNvSpPr txBox="1"/>
          <p:nvPr/>
        </p:nvSpPr>
        <p:spPr>
          <a:xfrm rot="16200000">
            <a:off x="-388721" y="3193975"/>
            <a:ext cx="3636839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@SortieDeBanque  - V2.2 - Nov22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BB4C4C-714E-ED9D-5D45-5382E0557254}"/>
              </a:ext>
            </a:extLst>
          </p:cNvPr>
          <p:cNvSpPr txBox="1"/>
          <p:nvPr/>
        </p:nvSpPr>
        <p:spPr>
          <a:xfrm rot="16200000">
            <a:off x="37644" y="3201670"/>
            <a:ext cx="3335793" cy="35394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700" i="1" dirty="0">
                <a:solidFill>
                  <a:schemeClr val="bg2">
                    <a:lumMod val="50000"/>
                  </a:schemeClr>
                </a:solidFill>
              </a:rPr>
              <a:t> Pas un conseil en investissement</a:t>
            </a:r>
            <a:endParaRPr 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F233279-57D9-7045-CF22-944BBEAFA6F6}"/>
              </a:ext>
            </a:extLst>
          </p:cNvPr>
          <p:cNvSpPr txBox="1"/>
          <p:nvPr/>
        </p:nvSpPr>
        <p:spPr>
          <a:xfrm>
            <a:off x="3108651" y="6079864"/>
            <a:ext cx="611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Se familiariser avec l'achat, le stockage et la dépense en Bitcoin (BTC). Transactions </a:t>
            </a:r>
            <a:r>
              <a:rPr lang="fr-FR" b="1" dirty="0"/>
              <a:t>publiques </a:t>
            </a:r>
            <a:r>
              <a:rPr lang="en-US" dirty="0"/>
              <a:t>et KYC indirect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3BB3D9-D70A-C4CE-2010-14DE4D945E9C}"/>
              </a:ext>
            </a:extLst>
          </p:cNvPr>
          <p:cNvSpPr txBox="1"/>
          <p:nvPr/>
        </p:nvSpPr>
        <p:spPr>
          <a:xfrm>
            <a:off x="8377663" y="6172825"/>
            <a:ext cx="7019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600" b="1" dirty="0">
                <a:solidFill>
                  <a:srgbClr val="E66914"/>
                </a:solidFill>
              </a:rPr>
              <a:t>~</a:t>
            </a:r>
            <a:endParaRPr lang="en-US" sz="5600" b="1" dirty="0">
              <a:solidFill>
                <a:srgbClr val="E66914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51DE857-8586-D253-1726-6336C6FA38AB}"/>
              </a:ext>
            </a:extLst>
          </p:cNvPr>
          <p:cNvSpPr txBox="1"/>
          <p:nvPr/>
        </p:nvSpPr>
        <p:spPr>
          <a:xfrm>
            <a:off x="9330220" y="6036074"/>
            <a:ext cx="238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u="sng" dirty="0" err="1"/>
              <a:t>Relai.app</a:t>
            </a:r>
            <a:r>
              <a:rPr lang="fr-FR" sz="1800" b="1" u="sng" dirty="0"/>
              <a:t> </a:t>
            </a:r>
            <a:br>
              <a:rPr lang="fr-FR" sz="1800" dirty="0"/>
            </a:br>
            <a:r>
              <a:rPr lang="fr-FR" sz="1800" b="1" u="sng" dirty="0"/>
              <a:t>Bitrefill.com</a:t>
            </a:r>
          </a:p>
        </p:txBody>
      </p:sp>
    </p:spTree>
    <p:extLst>
      <p:ext uri="{BB962C8B-B14F-4D97-AF65-F5344CB8AC3E}">
        <p14:creationId xmlns:p14="http://schemas.microsoft.com/office/powerpoint/2010/main" val="89319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599879-D3C6-AC10-BDC8-2DF63F70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2" y="27115"/>
            <a:ext cx="3857625" cy="6858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4972797" y="1654533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6811369" y="1645921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4043157" y="3930373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6744412" y="1302286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3369DE-520B-42F7-8BEA-19F1066E3124}"/>
              </a:ext>
            </a:extLst>
          </p:cNvPr>
          <p:cNvSpPr txBox="1"/>
          <p:nvPr/>
        </p:nvSpPr>
        <p:spPr>
          <a:xfrm>
            <a:off x="4863735" y="1080715"/>
            <a:ext cx="1027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 &amp; stocker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A73D73B-26A0-4616-A62B-EFF7254CAE66}"/>
              </a:ext>
            </a:extLst>
          </p:cNvPr>
          <p:cNvSpPr/>
          <p:nvPr/>
        </p:nvSpPr>
        <p:spPr>
          <a:xfrm>
            <a:off x="5882683" y="5575177"/>
            <a:ext cx="828000" cy="94489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58C411-F56F-4CA6-A0CB-A86931546CED}"/>
              </a:ext>
            </a:extLst>
          </p:cNvPr>
          <p:cNvSpPr txBox="1"/>
          <p:nvPr/>
        </p:nvSpPr>
        <p:spPr>
          <a:xfrm>
            <a:off x="5739652" y="5236623"/>
            <a:ext cx="136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Dé-Google !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C052BC-4E5C-4637-B4F2-F5FDAF7C8430}"/>
              </a:ext>
            </a:extLst>
          </p:cNvPr>
          <p:cNvSpPr txBox="1"/>
          <p:nvPr/>
        </p:nvSpPr>
        <p:spPr>
          <a:xfrm>
            <a:off x="4114137" y="311656"/>
            <a:ext cx="364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– Résilience monétaire – </a:t>
            </a:r>
            <a:br>
              <a:rPr lang="fr-FR" sz="2000" b="1" dirty="0">
                <a:solidFill>
                  <a:srgbClr val="FFFF00"/>
                </a:solidFill>
              </a:rPr>
            </a:br>
            <a:r>
              <a:rPr lang="fr-FR" sz="2000" b="1" dirty="0">
                <a:solidFill>
                  <a:srgbClr val="CCFFCC"/>
                </a:solidFill>
              </a:rPr>
              <a:t>Débutant Bitcoin – public</a:t>
            </a:r>
            <a:endParaRPr lang="en-US" sz="2000" b="1" u="sng" dirty="0">
              <a:solidFill>
                <a:srgbClr val="CCFFCC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605A3D8-5739-C89B-C070-E305877DA00C}"/>
              </a:ext>
            </a:extLst>
          </p:cNvPr>
          <p:cNvSpPr/>
          <p:nvPr/>
        </p:nvSpPr>
        <p:spPr>
          <a:xfrm>
            <a:off x="5739652" y="1944583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0052D764-1576-62D5-C36F-B5D7D4BC7BB9}"/>
              </a:ext>
            </a:extLst>
          </p:cNvPr>
          <p:cNvSpPr/>
          <p:nvPr/>
        </p:nvSpPr>
        <p:spPr>
          <a:xfrm>
            <a:off x="6675107" y="193024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AAA308-61E4-C919-3605-11BF2E8552E2}"/>
              </a:ext>
            </a:extLst>
          </p:cNvPr>
          <p:cNvSpPr txBox="1"/>
          <p:nvPr/>
        </p:nvSpPr>
        <p:spPr>
          <a:xfrm>
            <a:off x="5901161" y="1804525"/>
            <a:ext cx="82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Paiement</a:t>
            </a:r>
            <a:b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fr-FR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 20 min</a:t>
            </a:r>
            <a:endParaRPr 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FED458-631D-EFD8-C42D-F44CE4C1B239}"/>
              </a:ext>
            </a:extLst>
          </p:cNvPr>
          <p:cNvSpPr txBox="1"/>
          <p:nvPr/>
        </p:nvSpPr>
        <p:spPr>
          <a:xfrm>
            <a:off x="6720208" y="2712516"/>
            <a:ext cx="95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Cartes cadeaux </a:t>
            </a:r>
            <a:r>
              <a:rPr lang="fr-FR" sz="1400" dirty="0">
                <a:solidFill>
                  <a:schemeClr val="bg1"/>
                </a:solidFill>
              </a:rPr>
              <a:t>dans un 1</a:t>
            </a:r>
            <a:r>
              <a:rPr lang="fr-FR" sz="1400" baseline="30000" dirty="0">
                <a:solidFill>
                  <a:schemeClr val="bg1"/>
                </a:solidFill>
              </a:rPr>
              <a:t>er</a:t>
            </a:r>
            <a:r>
              <a:rPr lang="fr-FR" sz="1400" dirty="0">
                <a:solidFill>
                  <a:schemeClr val="bg1"/>
                </a:solidFill>
              </a:rPr>
              <a:t> temps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</a:rPr>
              <a:t>(Bitcoin)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B181C1-A7CC-077B-8862-8D43E5903CE6}"/>
              </a:ext>
            </a:extLst>
          </p:cNvPr>
          <p:cNvSpPr txBox="1"/>
          <p:nvPr/>
        </p:nvSpPr>
        <p:spPr>
          <a:xfrm>
            <a:off x="3864808" y="1287848"/>
            <a:ext cx="369332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V2.1 – Fev23 - @SortieDeBanque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C4CA740-DA20-765B-5463-7D0405B23056}"/>
              </a:ext>
            </a:extLst>
          </p:cNvPr>
          <p:cNvSpPr txBox="1"/>
          <p:nvPr/>
        </p:nvSpPr>
        <p:spPr>
          <a:xfrm>
            <a:off x="4916721" y="2671625"/>
            <a:ext cx="9401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Bitcoin</a:t>
            </a:r>
          </a:p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highlight>
                  <a:srgbClr val="C00000"/>
                </a:highlight>
              </a:rPr>
              <a:t>KYC indirect</a:t>
            </a:r>
            <a:endParaRPr lang="en-US" sz="1400" dirty="0">
              <a:solidFill>
                <a:schemeClr val="bg1">
                  <a:lumMod val="95000"/>
                </a:schemeClr>
              </a:solidFill>
              <a:highlight>
                <a:srgbClr val="C00000"/>
              </a:highlight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FBBCA65-9093-E652-BF21-D823CB23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69" y="2195535"/>
            <a:ext cx="602844" cy="602844"/>
          </a:xfrm>
          <a:prstGeom prst="rect">
            <a:avLst/>
          </a:prstGeom>
        </p:spPr>
      </p:pic>
      <p:pic>
        <p:nvPicPr>
          <p:cNvPr id="5" name="Picture 2" descr="Logo iOS: valor, história, png, vector">
            <a:extLst>
              <a:ext uri="{FF2B5EF4-FFF2-40B4-BE49-F238E27FC236}">
                <a16:creationId xmlns:a16="http://schemas.microsoft.com/office/drawing/2014/main" id="{DBC75CE9-68BD-6050-4189-A5B21EC84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2" b="3731"/>
          <a:stretch/>
        </p:blipFill>
        <p:spPr bwMode="auto">
          <a:xfrm>
            <a:off x="2185358" y="3682772"/>
            <a:ext cx="383673" cy="4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ndroid Logo (PNG e SVG) Download Vetorial Transparente">
            <a:extLst>
              <a:ext uri="{FF2B5EF4-FFF2-40B4-BE49-F238E27FC236}">
                <a16:creationId xmlns:a16="http://schemas.microsoft.com/office/drawing/2014/main" id="{82A23A0A-1934-14F9-C3B1-D97FB4D9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51"/>
          <a:stretch/>
        </p:blipFill>
        <p:spPr bwMode="auto">
          <a:xfrm>
            <a:off x="3008344" y="3746314"/>
            <a:ext cx="567445" cy="3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815E01-BFE0-D596-A206-238AFA5959B0}"/>
              </a:ext>
            </a:extLst>
          </p:cNvPr>
          <p:cNvSpPr txBox="1"/>
          <p:nvPr/>
        </p:nvSpPr>
        <p:spPr>
          <a:xfrm>
            <a:off x="2603366" y="3768892"/>
            <a:ext cx="38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&amp;</a:t>
            </a:r>
            <a:endParaRPr lang="en-US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FE4FE11-9040-FE82-B710-EBF430E19D80}"/>
              </a:ext>
            </a:extLst>
          </p:cNvPr>
          <p:cNvSpPr txBox="1"/>
          <p:nvPr/>
        </p:nvSpPr>
        <p:spPr>
          <a:xfrm>
            <a:off x="1553151" y="592464"/>
            <a:ext cx="2342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400" b="1" dirty="0"/>
              <a:t>Etape 1</a:t>
            </a:r>
          </a:p>
          <a:p>
            <a:pPr marL="0" indent="0" algn="ctr">
              <a:buNone/>
            </a:pPr>
            <a:r>
              <a:rPr lang="fr-FR" sz="2000" dirty="0"/>
              <a:t>Débutant Bitcoin</a:t>
            </a:r>
          </a:p>
          <a:p>
            <a:pPr marL="0" indent="0" algn="ctr">
              <a:buNone/>
            </a:pPr>
            <a:br>
              <a:rPr lang="fr-FR" sz="1600" dirty="0"/>
            </a:br>
            <a:r>
              <a:rPr lang="fr-FR" dirty="0"/>
              <a:t>Transactions publiques</a:t>
            </a:r>
            <a:br>
              <a:rPr lang="fr-FR" dirty="0"/>
            </a:br>
            <a:r>
              <a:rPr lang="en-US" dirty="0"/>
              <a:t>et KYC indirect</a:t>
            </a:r>
            <a:endParaRPr lang="en-US" sz="20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DFE102D-B9C9-3D94-7892-87854EA65978}"/>
              </a:ext>
            </a:extLst>
          </p:cNvPr>
          <p:cNvSpPr txBox="1"/>
          <p:nvPr/>
        </p:nvSpPr>
        <p:spPr>
          <a:xfrm>
            <a:off x="1863792" y="4901113"/>
            <a:ext cx="188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12 mots-</a:t>
            </a:r>
            <a:r>
              <a:rPr lang="en-US" i="1" dirty="0" err="1"/>
              <a:t>clés</a:t>
            </a:r>
            <a:r>
              <a:rPr lang="en-US" i="1" dirty="0"/>
              <a:t>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pple Color Emoji"/>
              </a:rPr>
              <a:t>🔑</a:t>
            </a:r>
            <a:endParaRPr lang="en-US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9369FF4-3169-DCB5-2987-E3092353D4F6}"/>
              </a:ext>
            </a:extLst>
          </p:cNvPr>
          <p:cNvSpPr txBox="1"/>
          <p:nvPr/>
        </p:nvSpPr>
        <p:spPr>
          <a:xfrm>
            <a:off x="1729489" y="4254324"/>
            <a:ext cx="2062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Portefeuille Bitcoin : </a:t>
            </a:r>
            <a:r>
              <a:rPr lang="fr-FR" b="1" u="sng" dirty="0" err="1"/>
              <a:t>Relai.app</a:t>
            </a:r>
            <a:endParaRPr lang="en-US" sz="1600" b="1" u="sng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0C796A-F01E-D47A-A304-35A95285C2F1}"/>
              </a:ext>
            </a:extLst>
          </p:cNvPr>
          <p:cNvSpPr txBox="1"/>
          <p:nvPr/>
        </p:nvSpPr>
        <p:spPr>
          <a:xfrm>
            <a:off x="1556395" y="3766455"/>
            <a:ext cx="676914" cy="37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pour</a:t>
            </a:r>
            <a:endParaRPr lang="en-US" dirty="0">
              <a:latin typeface="+mj-lt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640427-9C18-15B7-D77C-07549377365B}"/>
              </a:ext>
            </a:extLst>
          </p:cNvPr>
          <p:cNvSpPr txBox="1"/>
          <p:nvPr/>
        </p:nvSpPr>
        <p:spPr>
          <a:xfrm>
            <a:off x="1677969" y="2966508"/>
            <a:ext cx="2102665" cy="60016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Pas un conseil en investissement.</a:t>
            </a:r>
            <a:br>
              <a:rPr lang="fr-FR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Noter ses achats et dépenses pour déclaration fiscale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03B1FB-1083-A8E1-5726-AC649945C0F3}"/>
              </a:ext>
            </a:extLst>
          </p:cNvPr>
          <p:cNvSpPr txBox="1"/>
          <p:nvPr/>
        </p:nvSpPr>
        <p:spPr>
          <a:xfrm>
            <a:off x="4912600" y="3960298"/>
            <a:ext cx="16304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solidFill>
                  <a:srgbClr val="00CC99"/>
                </a:solidFill>
              </a:rPr>
              <a:t>Session</a:t>
            </a:r>
          </a:p>
          <a:p>
            <a:r>
              <a:rPr lang="fr-FR" sz="1400" b="1" dirty="0">
                <a:solidFill>
                  <a:srgbClr val="00CC99"/>
                </a:solidFill>
              </a:rPr>
              <a:t>Messagerie</a:t>
            </a:r>
          </a:p>
          <a:p>
            <a:r>
              <a:rPr lang="fr-FR" sz="1400" b="1" dirty="0">
                <a:solidFill>
                  <a:srgbClr val="00CC99"/>
                </a:solidFill>
              </a:rPr>
              <a:t>inarrêtable</a:t>
            </a:r>
            <a:br>
              <a:rPr lang="fr-FR" sz="1400" b="1" dirty="0">
                <a:solidFill>
                  <a:srgbClr val="00CC99"/>
                </a:solidFill>
              </a:rPr>
            </a:br>
            <a:r>
              <a:rPr lang="fr-FR" sz="1400" b="1" dirty="0">
                <a:solidFill>
                  <a:srgbClr val="00CC99"/>
                </a:solidFill>
              </a:rPr>
              <a:t>et intraçable</a:t>
            </a:r>
            <a:endParaRPr lang="en-US" sz="1400" b="1" dirty="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43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712949-EE0C-9FD2-5938-67AC7720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87" y="0"/>
            <a:ext cx="3857625" cy="68580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4972797" y="1654533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6811369" y="1645921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4043157" y="3930373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6744412" y="1302286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A73D73B-26A0-4616-A62B-EFF7254CAE66}"/>
              </a:ext>
            </a:extLst>
          </p:cNvPr>
          <p:cNvSpPr/>
          <p:nvPr/>
        </p:nvSpPr>
        <p:spPr>
          <a:xfrm>
            <a:off x="5882683" y="5510253"/>
            <a:ext cx="828000" cy="10098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58C411-F56F-4CA6-A0CB-A86931546CED}"/>
              </a:ext>
            </a:extLst>
          </p:cNvPr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Dé-Google !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C052BC-4E5C-4637-B4F2-F5FDAF7C8430}"/>
              </a:ext>
            </a:extLst>
          </p:cNvPr>
          <p:cNvSpPr txBox="1"/>
          <p:nvPr/>
        </p:nvSpPr>
        <p:spPr>
          <a:xfrm>
            <a:off x="4114137" y="311656"/>
            <a:ext cx="364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– Résilience monétaire – </a:t>
            </a:r>
            <a:br>
              <a:rPr lang="fr-FR" sz="2000" b="1" dirty="0">
                <a:solidFill>
                  <a:srgbClr val="FFFF00"/>
                </a:solidFill>
              </a:rPr>
            </a:br>
            <a:r>
              <a:rPr lang="fr-FR" sz="2000" b="1" dirty="0">
                <a:solidFill>
                  <a:srgbClr val="CCFFCC"/>
                </a:solidFill>
              </a:rPr>
              <a:t>Bitcoin anonyme – public</a:t>
            </a:r>
            <a:endParaRPr lang="en-US" sz="2000" b="1" u="sng" dirty="0">
              <a:solidFill>
                <a:srgbClr val="CCFFCC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460676-E07D-07B6-6E4B-96F9E349D78D}"/>
              </a:ext>
            </a:extLst>
          </p:cNvPr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V2.1 - Fev23 - @SortieDeBanque</a:t>
            </a:r>
            <a:endParaRPr lang="en-US" sz="1200" dirty="0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605A3D8-5739-C89B-C070-E305877DA00C}"/>
              </a:ext>
            </a:extLst>
          </p:cNvPr>
          <p:cNvSpPr/>
          <p:nvPr/>
        </p:nvSpPr>
        <p:spPr>
          <a:xfrm>
            <a:off x="5739652" y="1944583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0052D764-1576-62D5-C36F-B5D7D4BC7BB9}"/>
              </a:ext>
            </a:extLst>
          </p:cNvPr>
          <p:cNvSpPr/>
          <p:nvPr/>
        </p:nvSpPr>
        <p:spPr>
          <a:xfrm>
            <a:off x="6675107" y="193024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AAA308-61E4-C919-3605-11BF2E8552E2}"/>
              </a:ext>
            </a:extLst>
          </p:cNvPr>
          <p:cNvSpPr txBox="1"/>
          <p:nvPr/>
        </p:nvSpPr>
        <p:spPr>
          <a:xfrm>
            <a:off x="5856864" y="2706873"/>
            <a:ext cx="87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FFFF00"/>
                </a:solidFill>
              </a:rPr>
              <a:t>BTC Lightning</a:t>
            </a:r>
          </a:p>
          <a:p>
            <a:pPr algn="ctr"/>
            <a:r>
              <a:rPr lang="fr-FR" sz="1200" b="1" dirty="0">
                <a:solidFill>
                  <a:srgbClr val="FFFF00"/>
                </a:solidFill>
              </a:rPr>
              <a:t>= 3 sec !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FED458-631D-EFD8-C42D-F44CE4C1B239}"/>
              </a:ext>
            </a:extLst>
          </p:cNvPr>
          <p:cNvSpPr txBox="1"/>
          <p:nvPr/>
        </p:nvSpPr>
        <p:spPr>
          <a:xfrm>
            <a:off x="6783979" y="2712516"/>
            <a:ext cx="8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CFFCC"/>
                </a:solidFill>
              </a:rPr>
              <a:t>Cartes cadeaux</a:t>
            </a:r>
            <a:endParaRPr lang="en-US" sz="1400" b="1" dirty="0">
              <a:solidFill>
                <a:srgbClr val="CCFFCC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B181C1-A7CC-077B-8862-8D43E5903CE6}"/>
              </a:ext>
            </a:extLst>
          </p:cNvPr>
          <p:cNvSpPr txBox="1"/>
          <p:nvPr/>
        </p:nvSpPr>
        <p:spPr>
          <a:xfrm>
            <a:off x="3864808" y="1287848"/>
            <a:ext cx="353943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</a:rPr>
              <a:t>V2.0 - Nov22 - @SortieDeBanque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881F2629-E8FF-1F45-193A-F09FBF770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512" y="508000"/>
            <a:ext cx="1990996" cy="197266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fr-FR" sz="3300" b="1" dirty="0"/>
              <a:t>– Etape 2 –</a:t>
            </a:r>
          </a:p>
          <a:p>
            <a:pPr marL="0" indent="0" algn="ctr">
              <a:buNone/>
            </a:pPr>
            <a:r>
              <a:rPr lang="fr-FR" dirty="0"/>
              <a:t>Citoyen</a:t>
            </a:r>
          </a:p>
          <a:p>
            <a:pPr marL="0" indent="0" algn="ctr">
              <a:buNone/>
            </a:pPr>
            <a:r>
              <a:rPr lang="fr-FR" dirty="0"/>
              <a:t>Bitcoin</a:t>
            </a:r>
          </a:p>
          <a:p>
            <a:pPr marL="0" indent="0" algn="ctr">
              <a:buNone/>
            </a:pPr>
            <a:r>
              <a:rPr lang="fr-FR" b="1" dirty="0"/>
              <a:t>anonyme</a:t>
            </a:r>
          </a:p>
          <a:p>
            <a:pPr marL="0" indent="0" algn="ctr">
              <a:buNone/>
            </a:pPr>
            <a:r>
              <a:rPr lang="fr-FR" dirty="0"/>
              <a:t>(no-KYC)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DB09B7-7476-72C6-F7CB-C31581DB5AD5}"/>
              </a:ext>
            </a:extLst>
          </p:cNvPr>
          <p:cNvSpPr txBox="1"/>
          <p:nvPr/>
        </p:nvSpPr>
        <p:spPr>
          <a:xfrm>
            <a:off x="5882683" y="1287848"/>
            <a:ext cx="8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FFFF00"/>
                </a:solidFill>
              </a:rPr>
              <a:t>Stocker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F1B6E0-14BF-B996-DB21-BBA41BADDC2F}"/>
              </a:ext>
            </a:extLst>
          </p:cNvPr>
          <p:cNvSpPr txBox="1"/>
          <p:nvPr/>
        </p:nvSpPr>
        <p:spPr>
          <a:xfrm>
            <a:off x="4860646" y="1302286"/>
            <a:ext cx="102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</a:t>
            </a:r>
            <a:endParaRPr lang="en-US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5FBA28-D51B-582F-5BCE-18A2AFC31BBD}"/>
              </a:ext>
            </a:extLst>
          </p:cNvPr>
          <p:cNvSpPr txBox="1"/>
          <p:nvPr/>
        </p:nvSpPr>
        <p:spPr>
          <a:xfrm>
            <a:off x="4916721" y="2700542"/>
            <a:ext cx="94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no-KYC</a:t>
            </a:r>
            <a:endParaRPr lang="en-US" sz="1400" dirty="0">
              <a:solidFill>
                <a:schemeClr val="bg1">
                  <a:lumMod val="95000"/>
                </a:schemeClr>
              </a:solidFill>
              <a:highlight>
                <a:srgbClr val="008080"/>
              </a:highlight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BDF2C0-570F-049B-6576-84AACA0B6349}"/>
              </a:ext>
            </a:extLst>
          </p:cNvPr>
          <p:cNvSpPr/>
          <p:nvPr/>
        </p:nvSpPr>
        <p:spPr>
          <a:xfrm>
            <a:off x="5894571" y="1645921"/>
            <a:ext cx="828000" cy="103367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9E5015E-13C9-A064-DC03-9AA3BBC7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46" y="2610574"/>
            <a:ext cx="552340" cy="5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F65B92C-4C2D-F6C3-E486-827A2BA88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85" y="2582885"/>
            <a:ext cx="614751" cy="61475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6567CD2-B64F-073F-D6D3-B365D57F73A1}"/>
              </a:ext>
            </a:extLst>
          </p:cNvPr>
          <p:cNvSpPr txBox="1"/>
          <p:nvPr/>
        </p:nvSpPr>
        <p:spPr>
          <a:xfrm>
            <a:off x="4912600" y="3960298"/>
            <a:ext cx="16304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solidFill>
                  <a:srgbClr val="00CC99"/>
                </a:solidFill>
              </a:rPr>
              <a:t>Session</a:t>
            </a:r>
          </a:p>
          <a:p>
            <a:r>
              <a:rPr lang="fr-FR" sz="1400" b="1" dirty="0">
                <a:solidFill>
                  <a:srgbClr val="00CC99"/>
                </a:solidFill>
              </a:rPr>
              <a:t>Messagerie</a:t>
            </a:r>
          </a:p>
          <a:p>
            <a:r>
              <a:rPr lang="fr-FR" sz="1400" b="1" dirty="0">
                <a:solidFill>
                  <a:srgbClr val="00CC99"/>
                </a:solidFill>
              </a:rPr>
              <a:t>inarrêtable</a:t>
            </a:r>
            <a:br>
              <a:rPr lang="fr-FR" sz="1400" b="1" dirty="0">
                <a:solidFill>
                  <a:srgbClr val="00CC99"/>
                </a:solidFill>
              </a:rPr>
            </a:br>
            <a:r>
              <a:rPr lang="fr-FR" sz="1400" b="1" dirty="0">
                <a:solidFill>
                  <a:srgbClr val="00CC99"/>
                </a:solidFill>
              </a:rPr>
              <a:t>et intraçable</a:t>
            </a:r>
            <a:endParaRPr lang="en-US" sz="1400" b="1" dirty="0">
              <a:solidFill>
                <a:srgbClr val="00CC99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F744DC-F597-F6E6-9DB0-A3464743C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5162" r="53701" b="62896"/>
          <a:stretch/>
        </p:blipFill>
        <p:spPr>
          <a:xfrm>
            <a:off x="5076404" y="1749948"/>
            <a:ext cx="625466" cy="8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155C2BB-13EE-4DD9-A467-14B9B3D9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89" y="40282"/>
            <a:ext cx="3812307" cy="6777436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4972797" y="1654533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79B4F3-D4E9-4AB9-AA56-8D959D1FF6DF}"/>
              </a:ext>
            </a:extLst>
          </p:cNvPr>
          <p:cNvSpPr/>
          <p:nvPr/>
        </p:nvSpPr>
        <p:spPr>
          <a:xfrm>
            <a:off x="5894571" y="1645920"/>
            <a:ext cx="828000" cy="21389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6811369" y="1645921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4043157" y="3930373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E6F945-D094-49B9-96DE-884F2945E3EF}"/>
              </a:ext>
            </a:extLst>
          </p:cNvPr>
          <p:cNvSpPr txBox="1"/>
          <p:nvPr/>
        </p:nvSpPr>
        <p:spPr>
          <a:xfrm>
            <a:off x="4871157" y="4031829"/>
            <a:ext cx="1366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solidFill>
                  <a:srgbClr val="00CC99"/>
                </a:solidFill>
              </a:rPr>
              <a:t>Messagerie</a:t>
            </a:r>
          </a:p>
          <a:p>
            <a:r>
              <a:rPr lang="fr-FR" sz="1600" b="1">
                <a:solidFill>
                  <a:srgbClr val="00CC99"/>
                </a:solidFill>
              </a:rPr>
              <a:t>inarrêtable</a:t>
            </a:r>
            <a:br>
              <a:rPr lang="fr-FR" sz="1600" b="1">
                <a:solidFill>
                  <a:srgbClr val="00CC99"/>
                </a:solidFill>
              </a:rPr>
            </a:br>
            <a:r>
              <a:rPr lang="fr-FR" sz="1600" b="1">
                <a:solidFill>
                  <a:srgbClr val="00CC99"/>
                </a:solidFill>
              </a:rPr>
              <a:t>et intraçable</a:t>
            </a:r>
            <a:endParaRPr lang="en-US" sz="1600" b="1">
              <a:solidFill>
                <a:srgbClr val="00CC99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6744412" y="1302286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D66979-6A6C-40B3-9224-B88FD19C3299}"/>
              </a:ext>
            </a:extLst>
          </p:cNvPr>
          <p:cNvSpPr txBox="1"/>
          <p:nvPr/>
        </p:nvSpPr>
        <p:spPr>
          <a:xfrm>
            <a:off x="5882683" y="1287848"/>
            <a:ext cx="8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FFFF00"/>
                </a:solidFill>
              </a:rPr>
              <a:t>Stocker</a:t>
            </a:r>
            <a:endParaRPr lang="en-US" sz="1600" b="1">
              <a:solidFill>
                <a:srgbClr val="FFFF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3369DE-520B-42F7-8BEA-19F1066E3124}"/>
              </a:ext>
            </a:extLst>
          </p:cNvPr>
          <p:cNvSpPr txBox="1"/>
          <p:nvPr/>
        </p:nvSpPr>
        <p:spPr>
          <a:xfrm>
            <a:off x="4860646" y="1302286"/>
            <a:ext cx="102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A73D73B-26A0-4616-A62B-EFF7254CAE66}"/>
              </a:ext>
            </a:extLst>
          </p:cNvPr>
          <p:cNvSpPr/>
          <p:nvPr/>
        </p:nvSpPr>
        <p:spPr>
          <a:xfrm>
            <a:off x="5882683" y="5510253"/>
            <a:ext cx="828000" cy="10098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58C411-F56F-4CA6-A0CB-A86931546CED}"/>
              </a:ext>
            </a:extLst>
          </p:cNvPr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75000"/>
                  </a:schemeClr>
                </a:solidFill>
              </a:rPr>
              <a:t>Dé-Google !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C052BC-4E5C-4637-B4F2-F5FDAF7C8430}"/>
              </a:ext>
            </a:extLst>
          </p:cNvPr>
          <p:cNvSpPr txBox="1"/>
          <p:nvPr/>
        </p:nvSpPr>
        <p:spPr>
          <a:xfrm>
            <a:off x="4114137" y="400556"/>
            <a:ext cx="364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– Résilience monétaire – </a:t>
            </a:r>
            <a:br>
              <a:rPr lang="fr-FR" sz="2000" b="1" dirty="0">
                <a:solidFill>
                  <a:srgbClr val="FFFF00"/>
                </a:solidFill>
              </a:rPr>
            </a:br>
            <a:r>
              <a:rPr lang="fr-F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Anonymat tr</a:t>
            </a:r>
            <a:r>
              <a:rPr lang="fr-FR" sz="2000" b="1" dirty="0">
                <a:solidFill>
                  <a:srgbClr val="FFF2CC"/>
                </a:solidFill>
              </a:rPr>
              <a:t>ansa</a:t>
            </a:r>
            <a:r>
              <a:rPr lang="fr-F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ctions</a:t>
            </a:r>
            <a:endParaRPr lang="en-US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460676-E07D-07B6-6E4B-96F9E349D78D}"/>
              </a:ext>
            </a:extLst>
          </p:cNvPr>
          <p:cNvSpPr txBox="1"/>
          <p:nvPr/>
        </p:nvSpPr>
        <p:spPr>
          <a:xfrm>
            <a:off x="3864808" y="1287848"/>
            <a:ext cx="353943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</a:rPr>
              <a:t>V2.0 - Nov22 - @SortieDeBanque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54A4410-1545-6CCC-5937-1148AFE4AAC5}"/>
              </a:ext>
            </a:extLst>
          </p:cNvPr>
          <p:cNvSpPr txBox="1"/>
          <p:nvPr/>
        </p:nvSpPr>
        <p:spPr>
          <a:xfrm>
            <a:off x="4916721" y="2671625"/>
            <a:ext cx="940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bg1">
                    <a:lumMod val="95000"/>
                  </a:schemeClr>
                </a:solidFill>
                <a:highlight>
                  <a:srgbClr val="C00000"/>
                </a:highlight>
              </a:rPr>
              <a:t>KYC indirect</a:t>
            </a:r>
            <a:endParaRPr lang="en-US" sz="1200" dirty="0">
              <a:solidFill>
                <a:schemeClr val="bg1">
                  <a:lumMod val="95000"/>
                </a:schemeClr>
              </a:solidFill>
              <a:highlight>
                <a:srgbClr val="C00000"/>
              </a:highlight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9AEF779-EEB5-F66E-3A04-E40D6744AAE8}"/>
              </a:ext>
            </a:extLst>
          </p:cNvPr>
          <p:cNvSpPr/>
          <p:nvPr/>
        </p:nvSpPr>
        <p:spPr>
          <a:xfrm>
            <a:off x="5739652" y="1944583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71F63CC-5E40-C015-4930-1C21BF288216}"/>
              </a:ext>
            </a:extLst>
          </p:cNvPr>
          <p:cNvSpPr/>
          <p:nvPr/>
        </p:nvSpPr>
        <p:spPr>
          <a:xfrm>
            <a:off x="6675107" y="193024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D2260F5-31D1-E68C-DB9A-FADE945C2A20}"/>
              </a:ext>
            </a:extLst>
          </p:cNvPr>
          <p:cNvSpPr txBox="1"/>
          <p:nvPr/>
        </p:nvSpPr>
        <p:spPr>
          <a:xfrm>
            <a:off x="6783979" y="2712516"/>
            <a:ext cx="8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CFFCC"/>
                </a:solidFill>
              </a:rPr>
              <a:t>Cartes cadeaux</a:t>
            </a:r>
            <a:endParaRPr lang="en-US" sz="1400" dirty="0">
              <a:solidFill>
                <a:srgbClr val="CCFFCC"/>
              </a:solidFill>
            </a:endParaRPr>
          </a:p>
        </p:txBody>
      </p:sp>
      <p:sp>
        <p:nvSpPr>
          <p:cNvPr id="25" name="Espace réservé du contenu 15">
            <a:extLst>
              <a:ext uri="{FF2B5EF4-FFF2-40B4-BE49-F238E27FC236}">
                <a16:creationId xmlns:a16="http://schemas.microsoft.com/office/drawing/2014/main" id="{A27D2801-0095-944E-6A69-40F62D2451A3}"/>
              </a:ext>
            </a:extLst>
          </p:cNvPr>
          <p:cNvSpPr txBox="1">
            <a:spLocks/>
          </p:cNvSpPr>
          <p:nvPr/>
        </p:nvSpPr>
        <p:spPr>
          <a:xfrm>
            <a:off x="1739508" y="400556"/>
            <a:ext cx="1981577" cy="2124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b="1" dirty="0"/>
              <a:t>– Etape 3 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Citoyen anonyme</a:t>
            </a:r>
            <a:br>
              <a:rPr lang="fr-FR" dirty="0"/>
            </a:br>
            <a:r>
              <a:rPr lang="en-US" dirty="0" err="1"/>
              <a:t>avancé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= Bitcoin + </a:t>
            </a:r>
            <a:r>
              <a:rPr lang="en-US" dirty="0" err="1"/>
              <a:t>Monero</a:t>
            </a:r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C831ADB-76D3-876A-0694-CB068021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449" y="2525483"/>
            <a:ext cx="552340" cy="5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0D725EA-3053-FB86-5056-6DBBEAB8F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88" y="2497794"/>
            <a:ext cx="614751" cy="614751"/>
          </a:xfrm>
          <a:prstGeom prst="rect">
            <a:avLst/>
          </a:prstGeom>
        </p:spPr>
      </p:pic>
      <p:pic>
        <p:nvPicPr>
          <p:cNvPr id="30" name="Monero XMR">
            <a:extLst>
              <a:ext uri="{FF2B5EF4-FFF2-40B4-BE49-F238E27FC236}">
                <a16:creationId xmlns:a16="http://schemas.microsoft.com/office/drawing/2014/main" id="{F71A7112-3A4B-5DC8-79F3-869169EE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2956932" y="2505059"/>
            <a:ext cx="648691" cy="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5CA6B8D8-4EAC-A4EC-3C79-3E830D3A1B74}"/>
              </a:ext>
            </a:extLst>
          </p:cNvPr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V2.1 – Fev23  - @SortieDeBanque</a:t>
            </a:r>
            <a:endParaRPr lang="en-US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3834CE-0979-AC3C-EB5A-50F6965E03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258" r="4527"/>
          <a:stretch/>
        </p:blipFill>
        <p:spPr>
          <a:xfrm>
            <a:off x="5961376" y="1727858"/>
            <a:ext cx="701031" cy="896588"/>
          </a:xfrm>
          <a:prstGeom prst="rect">
            <a:avLst/>
          </a:prstGeom>
        </p:spPr>
      </p:pic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CF3AE925-3DB5-59B4-C9C1-401EB1844F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4846" r="28554" b="63451"/>
          <a:stretch/>
        </p:blipFill>
        <p:spPr>
          <a:xfrm>
            <a:off x="5961375" y="2871454"/>
            <a:ext cx="701032" cy="7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0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22">
            <a:extLst>
              <a:ext uri="{FF2B5EF4-FFF2-40B4-BE49-F238E27FC236}">
                <a16:creationId xmlns:a16="http://schemas.microsoft.com/office/drawing/2014/main" id="{A2F36622-F08C-949E-C387-6A394E6A3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95" y="36640"/>
            <a:ext cx="3842372" cy="683088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3ADC16-0870-091D-AB72-742C2F007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t="23715" r="50366" b="60319"/>
          <a:stretch/>
        </p:blipFill>
        <p:spPr>
          <a:xfrm>
            <a:off x="4956564" y="1626402"/>
            <a:ext cx="871312" cy="1094903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F75A084-3920-4550-85E2-7500B3AFDA9D}"/>
              </a:ext>
            </a:extLst>
          </p:cNvPr>
          <p:cNvSpPr/>
          <p:nvPr/>
        </p:nvSpPr>
        <p:spPr>
          <a:xfrm>
            <a:off x="4972797" y="1654533"/>
            <a:ext cx="828000" cy="100981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08B63C-F4CE-8A22-990B-C7C585064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910" y="1691395"/>
            <a:ext cx="785773" cy="89658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79B4F3-D4E9-4AB9-AA56-8D959D1FF6DF}"/>
              </a:ext>
            </a:extLst>
          </p:cNvPr>
          <p:cNvSpPr/>
          <p:nvPr/>
        </p:nvSpPr>
        <p:spPr>
          <a:xfrm>
            <a:off x="5894571" y="1645921"/>
            <a:ext cx="828000" cy="220708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8CDE92-8B6A-4A32-A301-A2DBBF156BD1}"/>
              </a:ext>
            </a:extLst>
          </p:cNvPr>
          <p:cNvSpPr/>
          <p:nvPr/>
        </p:nvSpPr>
        <p:spPr>
          <a:xfrm>
            <a:off x="6811369" y="1645921"/>
            <a:ext cx="828000" cy="1033670"/>
          </a:xfrm>
          <a:prstGeom prst="roundRect">
            <a:avLst/>
          </a:prstGeom>
          <a:noFill/>
          <a:ln w="38100"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4ED4F5-B4D6-4429-9D36-CBBFC82EC49E}"/>
              </a:ext>
            </a:extLst>
          </p:cNvPr>
          <p:cNvSpPr/>
          <p:nvPr/>
        </p:nvSpPr>
        <p:spPr>
          <a:xfrm>
            <a:off x="4043157" y="3930373"/>
            <a:ext cx="828000" cy="1009817"/>
          </a:xfrm>
          <a:prstGeom prst="round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E6F945-D094-49B9-96DE-884F2945E3EF}"/>
              </a:ext>
            </a:extLst>
          </p:cNvPr>
          <p:cNvSpPr txBox="1"/>
          <p:nvPr/>
        </p:nvSpPr>
        <p:spPr>
          <a:xfrm>
            <a:off x="4871157" y="4031829"/>
            <a:ext cx="1366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solidFill>
                  <a:srgbClr val="00CC99"/>
                </a:solidFill>
              </a:rPr>
              <a:t>Messagerie</a:t>
            </a:r>
          </a:p>
          <a:p>
            <a:r>
              <a:rPr lang="fr-FR" sz="1600" b="1">
                <a:solidFill>
                  <a:srgbClr val="00CC99"/>
                </a:solidFill>
              </a:rPr>
              <a:t>inarrêtable</a:t>
            </a:r>
            <a:br>
              <a:rPr lang="fr-FR" sz="1600" b="1">
                <a:solidFill>
                  <a:srgbClr val="00CC99"/>
                </a:solidFill>
              </a:rPr>
            </a:br>
            <a:r>
              <a:rPr lang="fr-FR" sz="1600" b="1">
                <a:solidFill>
                  <a:srgbClr val="00CC99"/>
                </a:solidFill>
              </a:rPr>
              <a:t>et intraçable</a:t>
            </a:r>
            <a:endParaRPr lang="en-US" sz="1600" b="1">
              <a:solidFill>
                <a:srgbClr val="00CC99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8CBCDC-E412-464D-9C2D-C83FAA128ED2}"/>
              </a:ext>
            </a:extLst>
          </p:cNvPr>
          <p:cNvSpPr txBox="1"/>
          <p:nvPr/>
        </p:nvSpPr>
        <p:spPr>
          <a:xfrm>
            <a:off x="6744412" y="1302286"/>
            <a:ext cx="100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99FF99"/>
                </a:solidFill>
              </a:rPr>
              <a:t>Dépenser</a:t>
            </a:r>
            <a:endParaRPr lang="en-US" sz="1600" b="1">
              <a:solidFill>
                <a:srgbClr val="99FF9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D66979-6A6C-40B3-9224-B88FD19C3299}"/>
              </a:ext>
            </a:extLst>
          </p:cNvPr>
          <p:cNvSpPr txBox="1"/>
          <p:nvPr/>
        </p:nvSpPr>
        <p:spPr>
          <a:xfrm>
            <a:off x="5882683" y="1287848"/>
            <a:ext cx="8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FFFF00"/>
                </a:solidFill>
              </a:rPr>
              <a:t>Stocker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3369DE-520B-42F7-8BEA-19F1066E3124}"/>
              </a:ext>
            </a:extLst>
          </p:cNvPr>
          <p:cNvSpPr txBox="1"/>
          <p:nvPr/>
        </p:nvSpPr>
        <p:spPr>
          <a:xfrm>
            <a:off x="4860646" y="1302286"/>
            <a:ext cx="102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Acheter</a:t>
            </a:r>
            <a:endParaRPr lang="en-US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A73D73B-26A0-4616-A62B-EFF7254CAE66}"/>
              </a:ext>
            </a:extLst>
          </p:cNvPr>
          <p:cNvSpPr/>
          <p:nvPr/>
        </p:nvSpPr>
        <p:spPr>
          <a:xfrm>
            <a:off x="5882683" y="5510253"/>
            <a:ext cx="828000" cy="10098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58C411-F56F-4CA6-A0CB-A86931546CED}"/>
              </a:ext>
            </a:extLst>
          </p:cNvPr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Dé-Google !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C052BC-4E5C-4637-B4F2-F5FDAF7C8430}"/>
              </a:ext>
            </a:extLst>
          </p:cNvPr>
          <p:cNvSpPr txBox="1"/>
          <p:nvPr/>
        </p:nvSpPr>
        <p:spPr>
          <a:xfrm>
            <a:off x="4114137" y="400556"/>
            <a:ext cx="3642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– Résilience monétaire – </a:t>
            </a:r>
            <a:br>
              <a:rPr lang="fr-FR" sz="2000" b="1" dirty="0">
                <a:solidFill>
                  <a:srgbClr val="FFFF00"/>
                </a:solidFill>
              </a:rPr>
            </a:br>
            <a:r>
              <a:rPr lang="fr-FR" sz="2000" b="1" dirty="0">
                <a:solidFill>
                  <a:srgbClr val="FFF2CC"/>
                </a:solidFill>
              </a:rPr>
              <a:t>Anonymat </a:t>
            </a:r>
            <a:r>
              <a:rPr lang="fr-FR" sz="2000" b="1" u="sng" dirty="0">
                <a:solidFill>
                  <a:srgbClr val="FFF2CC"/>
                </a:solidFill>
              </a:rPr>
              <a:t>total</a:t>
            </a:r>
            <a:endParaRPr lang="en-US" sz="2000" b="1" u="sng" dirty="0">
              <a:solidFill>
                <a:srgbClr val="FFF2CC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460676-E07D-07B6-6E4B-96F9E349D78D}"/>
              </a:ext>
            </a:extLst>
          </p:cNvPr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V2.1 - Fev23 - @SortieDeBanque</a:t>
            </a:r>
            <a:endParaRPr lang="en-US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1ED8AD4-C579-9532-FB41-620184EB4F90}"/>
              </a:ext>
            </a:extLst>
          </p:cNvPr>
          <p:cNvSpPr txBox="1"/>
          <p:nvPr/>
        </p:nvSpPr>
        <p:spPr>
          <a:xfrm>
            <a:off x="4916721" y="2700542"/>
            <a:ext cx="94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no-KYC</a:t>
            </a:r>
            <a:endParaRPr lang="en-US" sz="1400" dirty="0">
              <a:solidFill>
                <a:schemeClr val="bg1">
                  <a:lumMod val="95000"/>
                </a:schemeClr>
              </a:solidFill>
              <a:highlight>
                <a:srgbClr val="008080"/>
              </a:highlight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605A3D8-5739-C89B-C070-E305877DA00C}"/>
              </a:ext>
            </a:extLst>
          </p:cNvPr>
          <p:cNvSpPr/>
          <p:nvPr/>
        </p:nvSpPr>
        <p:spPr>
          <a:xfrm>
            <a:off x="5739652" y="1944583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0052D764-1576-62D5-C36F-B5D7D4BC7BB9}"/>
              </a:ext>
            </a:extLst>
          </p:cNvPr>
          <p:cNvSpPr/>
          <p:nvPr/>
        </p:nvSpPr>
        <p:spPr>
          <a:xfrm>
            <a:off x="6675107" y="1930249"/>
            <a:ext cx="234424" cy="28064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AAA308-61E4-C919-3605-11BF2E8552E2}"/>
              </a:ext>
            </a:extLst>
          </p:cNvPr>
          <p:cNvSpPr txBox="1"/>
          <p:nvPr/>
        </p:nvSpPr>
        <p:spPr>
          <a:xfrm>
            <a:off x="5916412" y="3539987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FF00"/>
                </a:solidFill>
              </a:rPr>
              <a:t>Via Tor</a:t>
            </a:r>
            <a:endParaRPr lang="en-US" sz="1400" i="1" dirty="0">
              <a:solidFill>
                <a:srgbClr val="FFFF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FED458-631D-EFD8-C42D-F44CE4C1B239}"/>
              </a:ext>
            </a:extLst>
          </p:cNvPr>
          <p:cNvSpPr txBox="1"/>
          <p:nvPr/>
        </p:nvSpPr>
        <p:spPr>
          <a:xfrm>
            <a:off x="6783979" y="2712516"/>
            <a:ext cx="8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CFFCC"/>
                </a:solidFill>
              </a:rPr>
              <a:t>Cartes cadeaux</a:t>
            </a:r>
            <a:endParaRPr lang="en-US" sz="1400" dirty="0">
              <a:solidFill>
                <a:srgbClr val="CCFFCC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B181C1-A7CC-077B-8862-8D43E5903CE6}"/>
              </a:ext>
            </a:extLst>
          </p:cNvPr>
          <p:cNvSpPr txBox="1"/>
          <p:nvPr/>
        </p:nvSpPr>
        <p:spPr>
          <a:xfrm>
            <a:off x="3864808" y="1287848"/>
            <a:ext cx="353943" cy="226106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fr-FR" sz="1100" dirty="0">
                <a:solidFill>
                  <a:schemeClr val="accent4">
                    <a:lumMod val="75000"/>
                  </a:schemeClr>
                </a:solidFill>
              </a:rPr>
              <a:t>V2.0 - Nov22 - @SortieDeBanque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" name="Espace réservé du contenu 15">
            <a:extLst>
              <a:ext uri="{FF2B5EF4-FFF2-40B4-BE49-F238E27FC236}">
                <a16:creationId xmlns:a16="http://schemas.microsoft.com/office/drawing/2014/main" id="{515B3324-B023-8CD5-21B0-45A0179A017E}"/>
              </a:ext>
            </a:extLst>
          </p:cNvPr>
          <p:cNvSpPr txBox="1">
            <a:spLocks/>
          </p:cNvSpPr>
          <p:nvPr/>
        </p:nvSpPr>
        <p:spPr>
          <a:xfrm>
            <a:off x="1476411" y="416932"/>
            <a:ext cx="2342259" cy="2676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300" b="1" dirty="0"/>
              <a:t>– Etape 4 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Citoyen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anonyme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expérimenté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= Bitcoin no-KYC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Monero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+ VPN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9914C27-5D42-E96C-81DB-A7E60075730F}"/>
              </a:ext>
            </a:extLst>
          </p:cNvPr>
          <p:cNvSpPr/>
          <p:nvPr/>
        </p:nvSpPr>
        <p:spPr>
          <a:xfrm>
            <a:off x="6702254" y="3930373"/>
            <a:ext cx="828000" cy="10098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F816FFD-4266-ED74-C268-E9FE3E57134E}"/>
              </a:ext>
            </a:extLst>
          </p:cNvPr>
          <p:cNvSpPr txBox="1"/>
          <p:nvPr/>
        </p:nvSpPr>
        <p:spPr>
          <a:xfrm>
            <a:off x="6710683" y="3973113"/>
            <a:ext cx="82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VPN</a:t>
            </a:r>
            <a:br>
              <a:rPr lang="fr-FR" b="1" dirty="0">
                <a:solidFill>
                  <a:srgbClr val="C00000"/>
                </a:solidFill>
              </a:rPr>
            </a:br>
            <a:r>
              <a:rPr lang="fr-FR" b="1" dirty="0">
                <a:solidFill>
                  <a:srgbClr val="C00000"/>
                </a:solidFill>
              </a:rPr>
              <a:t>+</a:t>
            </a:r>
            <a:br>
              <a:rPr lang="fr-FR" b="1" dirty="0">
                <a:solidFill>
                  <a:srgbClr val="C00000"/>
                </a:solidFill>
              </a:rPr>
            </a:br>
            <a:r>
              <a:rPr lang="fr-FR" b="1" dirty="0">
                <a:solidFill>
                  <a:srgbClr val="C00000"/>
                </a:solidFill>
              </a:rPr>
              <a:t>proxy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9B25CAC-0C2A-A003-0D65-09BF3C6D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70" y="3044777"/>
            <a:ext cx="552340" cy="5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D655236-A0B8-4F63-08CE-DA4D87427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09" y="3017088"/>
            <a:ext cx="614751" cy="614751"/>
          </a:xfrm>
          <a:prstGeom prst="rect">
            <a:avLst/>
          </a:prstGeom>
        </p:spPr>
      </p:pic>
      <p:pic>
        <p:nvPicPr>
          <p:cNvPr id="35" name="Monero XMR">
            <a:extLst>
              <a:ext uri="{FF2B5EF4-FFF2-40B4-BE49-F238E27FC236}">
                <a16:creationId xmlns:a16="http://schemas.microsoft.com/office/drawing/2014/main" id="{C205D4DA-AD65-1613-88C1-20181FE0E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2832753" y="3024353"/>
            <a:ext cx="648691" cy="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FC96CEA-2FD7-97A4-68E0-CA6745A5D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6950" y="5757388"/>
            <a:ext cx="1016532" cy="1000853"/>
          </a:xfrm>
          <a:prstGeom prst="rect">
            <a:avLst/>
          </a:prstGeom>
        </p:spPr>
      </p:pic>
      <p:pic>
        <p:nvPicPr>
          <p:cNvPr id="5" name="Espace réservé du contenu 22">
            <a:extLst>
              <a:ext uri="{FF2B5EF4-FFF2-40B4-BE49-F238E27FC236}">
                <a16:creationId xmlns:a16="http://schemas.microsoft.com/office/drawing/2014/main" id="{B6FD0AB3-BE9A-43C4-D258-62AFF3E437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10" t="25490" r="29724" b="62929"/>
          <a:stretch/>
        </p:blipFill>
        <p:spPr>
          <a:xfrm>
            <a:off x="6014164" y="2739716"/>
            <a:ext cx="660943" cy="8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9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partiel 3">
            <a:extLst>
              <a:ext uri="{FF2B5EF4-FFF2-40B4-BE49-F238E27FC236}">
                <a16:creationId xmlns:a16="http://schemas.microsoft.com/office/drawing/2014/main" id="{D94141DF-4177-4ED2-4CA1-0E10B55AC0D8}"/>
              </a:ext>
            </a:extLst>
          </p:cNvPr>
          <p:cNvSpPr/>
          <p:nvPr/>
        </p:nvSpPr>
        <p:spPr>
          <a:xfrm flipH="1">
            <a:off x="3513184" y="1849812"/>
            <a:ext cx="4334845" cy="4306137"/>
          </a:xfrm>
          <a:prstGeom prst="pie">
            <a:avLst>
              <a:gd name="adj1" fmla="val 18369275"/>
              <a:gd name="adj2" fmla="val 1620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18BB382-B543-A5DA-4C32-F8C36208B946}"/>
              </a:ext>
            </a:extLst>
          </p:cNvPr>
          <p:cNvSpPr/>
          <p:nvPr/>
        </p:nvSpPr>
        <p:spPr>
          <a:xfrm>
            <a:off x="3514743" y="1859567"/>
            <a:ext cx="4331056" cy="433242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partiel 5">
            <a:extLst>
              <a:ext uri="{FF2B5EF4-FFF2-40B4-BE49-F238E27FC236}">
                <a16:creationId xmlns:a16="http://schemas.microsoft.com/office/drawing/2014/main" id="{B9732FAF-8A91-31CD-8BAF-E1F6BC78B8A1}"/>
              </a:ext>
            </a:extLst>
          </p:cNvPr>
          <p:cNvSpPr/>
          <p:nvPr/>
        </p:nvSpPr>
        <p:spPr>
          <a:xfrm flipH="1">
            <a:off x="3520484" y="1874855"/>
            <a:ext cx="4334845" cy="4306137"/>
          </a:xfrm>
          <a:prstGeom prst="pie">
            <a:avLst>
              <a:gd name="adj1" fmla="val 16201646"/>
              <a:gd name="adj2" fmla="val 1702341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229C98E-ABA7-37C4-6E14-C55B9094D28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01787" y="2880864"/>
            <a:ext cx="1910688" cy="73245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EF3332A-D229-4891-7A54-184209F0B72E}"/>
              </a:ext>
            </a:extLst>
          </p:cNvPr>
          <p:cNvSpPr txBox="1"/>
          <p:nvPr/>
        </p:nvSpPr>
        <p:spPr>
          <a:xfrm>
            <a:off x="886103" y="2951597"/>
            <a:ext cx="241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C00000"/>
                </a:solidFill>
              </a:rPr>
              <a:t>Soft </a:t>
            </a:r>
            <a:r>
              <a:rPr lang="fr-FR" sz="2000" u="sng" dirty="0" err="1">
                <a:solidFill>
                  <a:srgbClr val="C00000"/>
                </a:solidFill>
              </a:rPr>
              <a:t>shitcoin</a:t>
            </a:r>
            <a:endParaRPr lang="fr-FR" sz="2000" u="sng" dirty="0">
              <a:solidFill>
                <a:srgbClr val="C00000"/>
              </a:solidFill>
            </a:endParaRPr>
          </a:p>
          <a:p>
            <a:pPr algn="ctr"/>
            <a:r>
              <a:rPr lang="fr-FR" sz="2000" b="1" dirty="0">
                <a:solidFill>
                  <a:srgbClr val="C00000"/>
                </a:solidFill>
              </a:rPr>
              <a:t>~4% des cryptos </a:t>
            </a:r>
            <a:r>
              <a:rPr lang="fr-FR" sz="2000" dirty="0">
                <a:solidFill>
                  <a:srgbClr val="C00000"/>
                </a:solidFill>
              </a:rPr>
              <a:t>avec avenir </a:t>
            </a:r>
            <a:r>
              <a:rPr lang="en-US" sz="2000" dirty="0">
                <a:solidFill>
                  <a:srgbClr val="C00000"/>
                </a:solidFill>
              </a:rPr>
              <a:t>business </a:t>
            </a:r>
            <a:r>
              <a:rPr lang="en-US" sz="2000" b="1" dirty="0" err="1">
                <a:solidFill>
                  <a:srgbClr val="C00000"/>
                </a:solidFill>
              </a:rPr>
              <a:t>mais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contrôlé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E0EB3B-C01F-D53E-12DC-DAC4DA2A4EFD}"/>
              </a:ext>
            </a:extLst>
          </p:cNvPr>
          <p:cNvSpPr txBox="1"/>
          <p:nvPr/>
        </p:nvSpPr>
        <p:spPr>
          <a:xfrm>
            <a:off x="7272057" y="1749695"/>
            <a:ext cx="294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Anti-WEF/CBDC !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b="1" u="sng" dirty="0">
                <a:solidFill>
                  <a:srgbClr val="00B050"/>
                </a:solidFill>
              </a:rPr>
              <a:t>CAI²</a:t>
            </a:r>
            <a:r>
              <a:rPr lang="fr-FR" sz="2000" b="1" dirty="0">
                <a:solidFill>
                  <a:srgbClr val="00B050"/>
                </a:solidFill>
              </a:rPr>
              <a:t>  : ~0,1% ?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2638110-A713-CED9-1E2C-F8E8AC94C5CC}"/>
              </a:ext>
            </a:extLst>
          </p:cNvPr>
          <p:cNvCxnSpPr>
            <a:cxnSpLocks/>
          </p:cNvCxnSpPr>
          <p:nvPr/>
        </p:nvCxnSpPr>
        <p:spPr>
          <a:xfrm flipH="1">
            <a:off x="5649079" y="2165293"/>
            <a:ext cx="2061676" cy="52614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88C27DB-1B31-2773-D529-5807D70FE8AF}"/>
              </a:ext>
            </a:extLst>
          </p:cNvPr>
          <p:cNvCxnSpPr>
            <a:cxnSpLocks/>
          </p:cNvCxnSpPr>
          <p:nvPr/>
        </p:nvCxnSpPr>
        <p:spPr>
          <a:xfrm>
            <a:off x="6434667" y="4368609"/>
            <a:ext cx="171502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F4171-4818-EBEC-BA69-E7F098D559B7}"/>
              </a:ext>
            </a:extLst>
          </p:cNvPr>
          <p:cNvSpPr txBox="1"/>
          <p:nvPr/>
        </p:nvSpPr>
        <p:spPr>
          <a:xfrm>
            <a:off x="8149695" y="3435373"/>
            <a:ext cx="259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accent2">
                    <a:lumMod val="50000"/>
                  </a:schemeClr>
                </a:solidFill>
              </a:rPr>
              <a:t>Hard </a:t>
            </a:r>
            <a:r>
              <a:rPr lang="fr-FR" sz="2000" u="sng" dirty="0" err="1">
                <a:solidFill>
                  <a:schemeClr val="accent2">
                    <a:lumMod val="50000"/>
                  </a:schemeClr>
                </a:solidFill>
              </a:rPr>
              <a:t>shitcoin</a:t>
            </a:r>
            <a:endParaRPr lang="fr-FR" sz="2000" u="sng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fr-FR" sz="2000" b="1" dirty="0">
                <a:solidFill>
                  <a:schemeClr val="accent2">
                    <a:lumMod val="50000"/>
                  </a:schemeClr>
                </a:solidFill>
              </a:rPr>
              <a:t>97%+ de projets sans avenir gérés par des entreprises privées (soumission ou faillite)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Arc partiel 18">
            <a:extLst>
              <a:ext uri="{FF2B5EF4-FFF2-40B4-BE49-F238E27FC236}">
                <a16:creationId xmlns:a16="http://schemas.microsoft.com/office/drawing/2014/main" id="{3F7CC030-4825-9E40-A894-B02E70B88F42}"/>
              </a:ext>
            </a:extLst>
          </p:cNvPr>
          <p:cNvSpPr/>
          <p:nvPr/>
        </p:nvSpPr>
        <p:spPr>
          <a:xfrm flipH="1">
            <a:off x="3511587" y="1879295"/>
            <a:ext cx="4334845" cy="4306137"/>
          </a:xfrm>
          <a:prstGeom prst="pie">
            <a:avLst>
              <a:gd name="adj1" fmla="val 16201646"/>
              <a:gd name="adj2" fmla="val 1642019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1102BA2-6AC2-7A8F-2062-567C41CFFA06}"/>
              </a:ext>
            </a:extLst>
          </p:cNvPr>
          <p:cNvSpPr txBox="1"/>
          <p:nvPr/>
        </p:nvSpPr>
        <p:spPr>
          <a:xfrm>
            <a:off x="1779043" y="1667843"/>
            <a:ext cx="176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: ~0,3% ?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2082523-EBDC-3AF6-69D0-B07D9A6867F2}"/>
              </a:ext>
            </a:extLst>
          </p:cNvPr>
          <p:cNvCxnSpPr>
            <a:cxnSpLocks/>
          </p:cNvCxnSpPr>
          <p:nvPr/>
        </p:nvCxnSpPr>
        <p:spPr>
          <a:xfrm>
            <a:off x="3621415" y="2157343"/>
            <a:ext cx="1834669" cy="22503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94631015-C640-B713-C311-46E9BFB5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5" y="1751695"/>
            <a:ext cx="690463" cy="690463"/>
          </a:xfrm>
          <a:prstGeom prst="rect">
            <a:avLst/>
          </a:prstGeom>
        </p:spPr>
      </p:pic>
      <p:pic>
        <p:nvPicPr>
          <p:cNvPr id="32" name="Picture 2" descr="Logo, logos, monero icon - Free download on Iconfinder">
            <a:extLst>
              <a:ext uri="{FF2B5EF4-FFF2-40B4-BE49-F238E27FC236}">
                <a16:creationId xmlns:a16="http://schemas.microsoft.com/office/drawing/2014/main" id="{97FC53D3-7C00-680A-EF89-27A88084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700" y="1709799"/>
            <a:ext cx="807191" cy="80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4A34B52-BFEF-D58D-B518-81B453C6333E}"/>
              </a:ext>
            </a:extLst>
          </p:cNvPr>
          <p:cNvSpPr txBox="1"/>
          <p:nvPr/>
        </p:nvSpPr>
        <p:spPr>
          <a:xfrm>
            <a:off x="8383687" y="5066589"/>
            <a:ext cx="20505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Sur 21 600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projets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"crypto"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recensés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Seuls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9200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listés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  <a:hlinkClick r:id="rId6"/>
              </a:rPr>
              <a:t>coinmarketcap.com/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(11.2022)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737265-BEEB-8828-603B-055FC8576F45}"/>
              </a:ext>
            </a:extLst>
          </p:cNvPr>
          <p:cNvSpPr txBox="1"/>
          <p:nvPr/>
        </p:nvSpPr>
        <p:spPr>
          <a:xfrm>
            <a:off x="760155" y="4286590"/>
            <a:ext cx="2691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375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"crypto" business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&gt;50M€ de cap. (11.2022)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Ex : Ethereum, Solana, ..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2E1B675-67AE-8C05-E74F-543A55AB066A}"/>
              </a:ext>
            </a:extLst>
          </p:cNvPr>
          <p:cNvSpPr txBox="1"/>
          <p:nvPr/>
        </p:nvSpPr>
        <p:spPr>
          <a:xfrm>
            <a:off x="1036665" y="5310867"/>
            <a:ext cx="36539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u="sng" dirty="0" err="1"/>
              <a:t>Contrôle</a:t>
            </a:r>
            <a:br>
              <a:rPr lang="en-US" sz="1400" i="1" dirty="0"/>
            </a:br>
            <a:r>
              <a:rPr lang="en-US" sz="1400" i="1" dirty="0"/>
              <a:t>Ethereum par WEF et OFAC </a:t>
            </a:r>
            <a:br>
              <a:rPr lang="en-US" sz="1400" i="1" dirty="0"/>
            </a:br>
            <a:r>
              <a:rPr lang="en-US" sz="1400" i="1" dirty="0"/>
              <a:t>Solana par Google ?</a:t>
            </a:r>
          </a:p>
          <a:p>
            <a:r>
              <a:rPr lang="en-US" sz="1400" i="1" dirty="0" err="1"/>
              <a:t>Btc</a:t>
            </a:r>
            <a:r>
              <a:rPr lang="en-US" sz="1400" i="1" dirty="0"/>
              <a:t> Core par Tether ?</a:t>
            </a:r>
            <a:br>
              <a:rPr lang="en-US" sz="1400" i="1" dirty="0"/>
            </a:br>
            <a:r>
              <a:rPr lang="en-US" sz="1400" i="1" dirty="0"/>
              <a:t>...</a:t>
            </a:r>
            <a:br>
              <a:rPr lang="en-US" sz="1400" i="1" dirty="0"/>
            </a:br>
            <a:r>
              <a:rPr lang="en-US" sz="1400" i="1" dirty="0"/>
              <a:t>Surveillance de Lightning Labs par le WEF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357B7A-D3B7-F856-C1BE-3E18B2549BCA}"/>
              </a:ext>
            </a:extLst>
          </p:cNvPr>
          <p:cNvSpPr txBox="1"/>
          <p:nvPr/>
        </p:nvSpPr>
        <p:spPr>
          <a:xfrm>
            <a:off x="10615179" y="-44382"/>
            <a:ext cx="3852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Sur 21 600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projets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"crypto" </a:t>
            </a:r>
          </a:p>
          <a:p>
            <a:pPr algn="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9200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listés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(11/2022 -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hlinkClick r:id="rId6"/>
              </a:rPr>
              <a:t>coinmarketcap.com/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1430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 1M$ 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760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 10 M$ (inconnus)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375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&gt;50 M$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certains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utiles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206 &gt; 100 M$ (ok)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50 &gt; 1 Md$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connus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2 &gt; 100 Md$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inévit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7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C8E9317B-BB03-01EE-C06E-75AF21FC1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3394108" y="1637579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33821DF3-648A-9E3B-77D9-EF72FBA78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669131" y="1907751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63CE809-866D-9694-D257-D74E74BC2358}"/>
              </a:ext>
            </a:extLst>
          </p:cNvPr>
          <p:cNvSpPr txBox="1"/>
          <p:nvPr/>
        </p:nvSpPr>
        <p:spPr>
          <a:xfrm>
            <a:off x="7901262" y="2471650"/>
            <a:ext cx="3689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10 cryptos ? 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</a:rPr>
              <a:t>MoE</a:t>
            </a:r>
            <a:b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Ex :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</a:rPr>
              <a:t>Monero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, XHV, Oxen (Session)...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79CB1C7-44BF-101A-1600-FBA209739CCA}"/>
              </a:ext>
            </a:extLst>
          </p:cNvPr>
          <p:cNvSpPr txBox="1"/>
          <p:nvPr/>
        </p:nvSpPr>
        <p:spPr>
          <a:xfrm>
            <a:off x="1499687" y="2072354"/>
            <a:ext cx="2494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30 cryptos ? 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SoV</a:t>
            </a:r>
            <a:b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Ex : Bitcoin, June (G1), ...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9B8A859-2CFD-181D-8A79-01D8F15C8FDA}"/>
              </a:ext>
            </a:extLst>
          </p:cNvPr>
          <p:cNvSpPr txBox="1"/>
          <p:nvPr/>
        </p:nvSpPr>
        <p:spPr>
          <a:xfrm>
            <a:off x="3573482" y="35558"/>
            <a:ext cx="42110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Répartition cryptos sur l'échelle de résilience 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@SortieDeBanque – V1.0 Nov22</a:t>
            </a:r>
            <a:br>
              <a:rPr lang="fr-FR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</a:rPr>
              <a:t>à compléter et confirmer</a:t>
            </a:r>
            <a:endParaRPr lang="en-US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69566F3-54B7-81FF-CF59-02FEB48B3F76}"/>
              </a:ext>
            </a:extLst>
          </p:cNvPr>
          <p:cNvSpPr txBox="1"/>
          <p:nvPr/>
        </p:nvSpPr>
        <p:spPr>
          <a:xfrm>
            <a:off x="1036665" y="578927"/>
            <a:ext cx="29464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= cryptoactifs autonomes et indépendants</a:t>
            </a:r>
            <a:endParaRPr lang="en-US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57D0B72-B2CA-79CC-135C-03DF5EBDF506}"/>
              </a:ext>
            </a:extLst>
          </p:cNvPr>
          <p:cNvSpPr txBox="1"/>
          <p:nvPr/>
        </p:nvSpPr>
        <p:spPr>
          <a:xfrm>
            <a:off x="7831770" y="617275"/>
            <a:ext cx="30781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CAI²</a:t>
            </a:r>
            <a:r>
              <a:rPr lang="fr-FR" sz="1800" b="1" dirty="0">
                <a:solidFill>
                  <a:srgbClr val="00B050"/>
                </a:solidFill>
              </a:rPr>
              <a:t> = CAI </a:t>
            </a:r>
            <a:br>
              <a:rPr lang="fr-FR" sz="1800" b="1" dirty="0">
                <a:solidFill>
                  <a:srgbClr val="00B050"/>
                </a:solidFill>
              </a:rPr>
            </a:br>
            <a:r>
              <a:rPr lang="fr-FR" sz="1800" b="1" dirty="0">
                <a:solidFill>
                  <a:srgbClr val="00B050"/>
                </a:solidFill>
              </a:rPr>
              <a:t>anonymes et intraçables</a:t>
            </a:r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41488E-C41F-ED49-7545-ACE367DDD227}"/>
              </a:ext>
            </a:extLst>
          </p:cNvPr>
          <p:cNvSpPr txBox="1">
            <a:spLocks/>
          </p:cNvSpPr>
          <p:nvPr/>
        </p:nvSpPr>
        <p:spPr>
          <a:xfrm rot="16200000">
            <a:off x="10159236" y="479597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11/22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48176-1F34-699D-936F-BC67ACE9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88" y="183090"/>
            <a:ext cx="7532517" cy="1363486"/>
          </a:xfrm>
        </p:spPr>
        <p:txBody>
          <a:bodyPr>
            <a:noAutofit/>
          </a:bodyPr>
          <a:lstStyle/>
          <a:p>
            <a:r>
              <a:rPr lang="fr-FR" sz="3600" dirty="0"/>
              <a:t>Cahier des charges citoyen  </a:t>
            </a:r>
            <a:br>
              <a:rPr lang="fr-FR" sz="3600" dirty="0"/>
            </a:br>
            <a:r>
              <a:rPr lang="fr-FR" sz="3600" dirty="0"/>
              <a:t>- </a:t>
            </a:r>
            <a:r>
              <a:rPr lang="fr-FR" sz="2800" dirty="0"/>
              <a:t>Système économique de transition anti-CBDC,</a:t>
            </a:r>
            <a:br>
              <a:rPr lang="fr-FR" sz="2800" dirty="0"/>
            </a:br>
            <a:r>
              <a:rPr lang="fr-FR" sz="2800" dirty="0"/>
              <a:t> moyen d'échange légal</a:t>
            </a:r>
            <a:endParaRPr lang="en-US" sz="36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E8BA39E-3BEF-B6F6-C94B-738EFB104894}"/>
              </a:ext>
            </a:extLst>
          </p:cNvPr>
          <p:cNvSpPr txBox="1">
            <a:spLocks/>
          </p:cNvSpPr>
          <p:nvPr/>
        </p:nvSpPr>
        <p:spPr>
          <a:xfrm>
            <a:off x="403576" y="1637202"/>
            <a:ext cx="11751734" cy="5029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latin typeface="+mn-lt"/>
                <a:cs typeface="Arial" panose="020B0604020202020204" pitchFamily="34" charset="0"/>
              </a:rPr>
              <a:t>Objectifs :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Adoption la plus simple et rapide possible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Paiements &lt; 1 minute, voire  &lt; 5 secondes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Décentralisation maximale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Possibilité d'anonymat ET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intraçabilité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 robuste et totale si besoin</a:t>
            </a:r>
            <a:br>
              <a:rPr lang="fr-FR" sz="2000" dirty="0">
                <a:latin typeface="+mn-lt"/>
                <a:cs typeface="Arial" panose="020B0604020202020204" pitchFamily="34" charset="0"/>
              </a:rPr>
            </a:br>
            <a:r>
              <a:rPr lang="fr-FR" sz="2000" dirty="0">
                <a:latin typeface="+mn-lt"/>
                <a:cs typeface="Arial" panose="020B0604020202020204" pitchFamily="34" charset="0"/>
              </a:rPr>
              <a:t>- Ne pas laisser la possibilité d'erreur d'anonymat/traçage 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   = pas de case à cocher "anonyme ou pas ?" car source d'erreurs et donc d'ennuis en cas de forte répression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Être convertible à tout moment dans la monnaie à cours légal (l'€ en 2023 en France)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La création de ce moyen d'échange doit être citoyenne et souveraine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Le modèle économique doit être citoyen, ces citoyens protégés (anonymat fort)</a:t>
            </a:r>
          </a:p>
          <a:p>
            <a:endParaRPr lang="fr-FR" sz="2000" dirty="0">
              <a:latin typeface="+mn-lt"/>
              <a:cs typeface="Arial" panose="020B0604020202020204" pitchFamily="34" charset="0"/>
            </a:endParaRP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Pouvoir être </a:t>
            </a:r>
            <a:r>
              <a:rPr lang="fr-FR" sz="2000" b="1" dirty="0">
                <a:latin typeface="+mn-lt"/>
                <a:cs typeface="Arial" panose="020B0604020202020204" pitchFamily="34" charset="0"/>
              </a:rPr>
              <a:t>auditable par l'Etat 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: à tout moment pour les entreprises (comptabilité), en cas d'infraction pour les particuliers (comme avec les espèces cash)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Impôts et TVA applicables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Très peu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correlé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 au cours des monnaies-planche-à-billet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Collatéral ?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Ne jamais nécessiter d'intervention de banque. (Banques quasi-obsolètes depuis le consensus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Nakamoto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)</a:t>
            </a:r>
          </a:p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- .... ? Autre ? ......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20013D-8BD2-6B41-9EB0-D7942BC95BCB}"/>
              </a:ext>
            </a:extLst>
          </p:cNvPr>
          <p:cNvSpPr txBox="1"/>
          <p:nvPr/>
        </p:nvSpPr>
        <p:spPr>
          <a:xfrm>
            <a:off x="8367892" y="768879"/>
            <a:ext cx="3369731" cy="17366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Il </a:t>
            </a:r>
            <a:r>
              <a:rPr lang="en-US" sz="1600" dirty="0" err="1"/>
              <a:t>parait</a:t>
            </a:r>
            <a:r>
              <a:rPr lang="en-US" sz="1600" dirty="0"/>
              <a:t> </a:t>
            </a:r>
            <a:r>
              <a:rPr lang="en-US" sz="1600" dirty="0" err="1"/>
              <a:t>qu'il</a:t>
            </a:r>
            <a:r>
              <a:rPr lang="en-US" sz="1600" dirty="0"/>
              <a:t> y a des </a:t>
            </a:r>
            <a:r>
              <a:rPr lang="en-US" sz="1600" dirty="0" err="1">
                <a:hlinkClick r:id="rId2"/>
              </a:rPr>
              <a:t>failles</a:t>
            </a:r>
            <a:r>
              <a:rPr lang="en-US" sz="1600" dirty="0">
                <a:hlinkClick r:id="rId2"/>
              </a:rPr>
              <a:t> dans le </a:t>
            </a:r>
            <a:r>
              <a:rPr lang="en-US" sz="1600" dirty="0" err="1">
                <a:hlinkClick r:id="rId2"/>
              </a:rPr>
              <a:t>système</a:t>
            </a:r>
            <a:r>
              <a:rPr lang="en-US" sz="1600" dirty="0">
                <a:hlinkClick r:id="rId2"/>
              </a:rPr>
              <a:t> </a:t>
            </a:r>
            <a:r>
              <a:rPr lang="en-US" sz="1600" dirty="0" err="1"/>
              <a:t>selon</a:t>
            </a:r>
            <a:r>
              <a:rPr lang="en-US" sz="1600" dirty="0"/>
              <a:t> Moretti :</a:t>
            </a:r>
          </a:p>
          <a:p>
            <a:pPr algn="ctr"/>
            <a:r>
              <a:rPr lang="en-US" sz="1200" dirty="0">
                <a:hlinkClick r:id="rId2"/>
              </a:rPr>
              <a:t>https://twitter.com/verity_france/status/1622219116990849028</a:t>
            </a:r>
            <a:endParaRPr lang="en-US" sz="1200" dirty="0"/>
          </a:p>
          <a:p>
            <a:pPr algn="ctr"/>
            <a:br>
              <a:rPr lang="en-US" sz="1200" dirty="0"/>
            </a:br>
            <a:r>
              <a:rPr lang="en-US" sz="1400" dirty="0"/>
              <a:t>Tout </a:t>
            </a:r>
            <a:r>
              <a:rPr lang="en-US" sz="1400" dirty="0" err="1"/>
              <a:t>citoyen</a:t>
            </a:r>
            <a:r>
              <a:rPr lang="en-US" sz="1400" dirty="0"/>
              <a:t> </a:t>
            </a:r>
            <a:r>
              <a:rPr lang="en-US" sz="1400" dirty="0" err="1"/>
              <a:t>français</a:t>
            </a:r>
            <a:r>
              <a:rPr lang="en-US" sz="1400" dirty="0"/>
              <a:t> </a:t>
            </a:r>
            <a:r>
              <a:rPr lang="en-US" sz="1400" dirty="0" err="1"/>
              <a:t>pacifique</a:t>
            </a:r>
            <a:r>
              <a:rPr lang="en-US" sz="1400" dirty="0"/>
              <a:t> </a:t>
            </a:r>
            <a:r>
              <a:rPr lang="en-US" sz="1400" dirty="0" err="1"/>
              <a:t>n'est</a:t>
            </a:r>
            <a:r>
              <a:rPr lang="en-US" sz="1400" dirty="0"/>
              <a:t> plus le </a:t>
            </a:r>
            <a:r>
              <a:rPr lang="en-US" sz="1400" dirty="0" err="1"/>
              <a:t>bienvenue</a:t>
            </a:r>
            <a:r>
              <a:rPr lang="en-US" sz="1400" dirty="0"/>
              <a:t> dans son propre pays ? </a:t>
            </a:r>
            <a:endParaRPr lang="en-US" sz="12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0F29E6-76F6-ED1E-67E6-ED30BA721F3D}"/>
              </a:ext>
            </a:extLst>
          </p:cNvPr>
          <p:cNvSpPr txBox="1">
            <a:spLocks/>
          </p:cNvSpPr>
          <p:nvPr/>
        </p:nvSpPr>
        <p:spPr>
          <a:xfrm>
            <a:off x="8687867" y="6410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SortieDeBanque – 01/23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7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31C5B7-3FF3-3D05-AD80-D4FA8AD5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50" y="891541"/>
            <a:ext cx="5866189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/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onero XMR">
            <a:extLst>
              <a:ext uri="{FF2B5EF4-FFF2-40B4-BE49-F238E27FC236}">
                <a16:creationId xmlns:a16="http://schemas.microsoft.com/office/drawing/2014/main" id="{0253A0DD-FB4D-CA69-3161-65641B08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9003606" y="3878923"/>
            <a:ext cx="1675683" cy="1564437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4C27F6-0678-8DF3-2811-6D055CD5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06" y="1153536"/>
            <a:ext cx="1571852" cy="157185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E8D73E-03C7-5F87-469B-05E0BA6C8F60}"/>
              </a:ext>
            </a:extLst>
          </p:cNvPr>
          <p:cNvSpPr txBox="1"/>
          <p:nvPr/>
        </p:nvSpPr>
        <p:spPr>
          <a:xfrm>
            <a:off x="9574747" y="2917435"/>
            <a:ext cx="53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31869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4255910" y="2156181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39786" y="2640545"/>
            <a:ext cx="616124" cy="475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6186310" y="2640545"/>
            <a:ext cx="449679" cy="256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28152" y="4472913"/>
            <a:ext cx="627758" cy="4956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221110" y="3124908"/>
            <a:ext cx="0" cy="135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10221841" y="4854542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4255910" y="4484203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635989" y="2158749"/>
            <a:ext cx="156660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CAI Layer 2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4286585" y="3322461"/>
            <a:ext cx="1849042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43CC3F-6CEF-BE30-1068-FC48F60D768D}"/>
              </a:ext>
            </a:extLst>
          </p:cNvPr>
          <p:cNvCxnSpPr/>
          <p:nvPr/>
        </p:nvCxnSpPr>
        <p:spPr>
          <a:xfrm rot="186181" flipH="1">
            <a:off x="6343122" y="2527546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4FE912-8461-53F6-7B51-D735434A597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02597" y="2643113"/>
            <a:ext cx="715626" cy="483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50FB00D-D067-F371-5EA8-3DF5FDF64C6E}"/>
              </a:ext>
            </a:extLst>
          </p:cNvPr>
          <p:cNvSpPr/>
          <p:nvPr/>
        </p:nvSpPr>
        <p:spPr>
          <a:xfrm>
            <a:off x="1662751" y="2519153"/>
            <a:ext cx="2011262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(Relai, </a:t>
            </a:r>
            <a:r>
              <a:rPr lang="fr-FR" sz="1600" i="1" dirty="0" err="1">
                <a:solidFill>
                  <a:schemeClr val="tx1"/>
                </a:solidFill>
              </a:rPr>
              <a:t>MtPelerin</a:t>
            </a:r>
            <a:r>
              <a:rPr lang="fr-FR" sz="16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1570F9-4A66-D6E7-4D88-90D499CD5906}"/>
              </a:ext>
            </a:extLst>
          </p:cNvPr>
          <p:cNvSpPr/>
          <p:nvPr/>
        </p:nvSpPr>
        <p:spPr>
          <a:xfrm>
            <a:off x="1686263" y="3948036"/>
            <a:ext cx="1935893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 </a:t>
            </a:r>
            <a:r>
              <a:rPr lang="fr-FR" b="1" dirty="0" err="1">
                <a:solidFill>
                  <a:schemeClr val="tx1"/>
                </a:solidFill>
              </a:rPr>
              <a:t>anon</a:t>
            </a:r>
            <a:r>
              <a:rPr lang="fr-FR" b="1" dirty="0">
                <a:solidFill>
                  <a:schemeClr val="tx1"/>
                </a:solidFill>
              </a:rPr>
              <a:t>.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AgoraDesk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F45C3F-7642-2C82-2145-7AA89B854F41}"/>
              </a:ext>
            </a:extLst>
          </p:cNvPr>
          <p:cNvSpPr/>
          <p:nvPr/>
        </p:nvSpPr>
        <p:spPr>
          <a:xfrm>
            <a:off x="1715542" y="3505559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8D116B0-77CA-FE33-5F8B-1258C924CB24}"/>
              </a:ext>
            </a:extLst>
          </p:cNvPr>
          <p:cNvCxnSpPr>
            <a:cxnSpLocks/>
          </p:cNvCxnSpPr>
          <p:nvPr/>
        </p:nvCxnSpPr>
        <p:spPr>
          <a:xfrm>
            <a:off x="6193062" y="4968566"/>
            <a:ext cx="88683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31F3B1-B54D-4CDA-3CE0-43313EDFEA6C}"/>
              </a:ext>
            </a:extLst>
          </p:cNvPr>
          <p:cNvSpPr/>
          <p:nvPr/>
        </p:nvSpPr>
        <p:spPr>
          <a:xfrm>
            <a:off x="8849182" y="2232885"/>
            <a:ext cx="1680067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incensurable mais traçable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AA63D-F31D-EC06-A16B-6A407E6E1F9C}"/>
              </a:ext>
            </a:extLst>
          </p:cNvPr>
          <p:cNvSpPr/>
          <p:nvPr/>
        </p:nvSpPr>
        <p:spPr>
          <a:xfrm>
            <a:off x="7105700" y="4563188"/>
            <a:ext cx="2686886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r>
              <a:rPr lang="fr-FR" sz="1600" b="1" dirty="0">
                <a:solidFill>
                  <a:schemeClr val="accent2"/>
                </a:solidFill>
              </a:rPr>
              <a:t> incensurable, anonyme et </a:t>
            </a:r>
            <a:r>
              <a:rPr lang="fr-FR" sz="1600" b="1" u="sng" dirty="0">
                <a:solidFill>
                  <a:schemeClr val="accent2"/>
                </a:solidFill>
              </a:rPr>
              <a:t>intraçable</a:t>
            </a:r>
            <a:endParaRPr lang="en-US" sz="1600" b="1" u="sng" dirty="0">
              <a:solidFill>
                <a:schemeClr val="accent2"/>
              </a:solidFill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AC68B83-E538-6673-14FB-FCAC4907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0" y="94027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C507BCAB-45FC-C818-EEC6-7E64F6217496}"/>
              </a:ext>
            </a:extLst>
          </p:cNvPr>
          <p:cNvSpPr txBox="1">
            <a:spLocks/>
          </p:cNvSpPr>
          <p:nvPr/>
        </p:nvSpPr>
        <p:spPr>
          <a:xfrm>
            <a:off x="1021482" y="854498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ADEC81-8EBC-03B0-E0FC-7399DBF50793}"/>
              </a:ext>
            </a:extLst>
          </p:cNvPr>
          <p:cNvSpPr txBox="1"/>
          <p:nvPr/>
        </p:nvSpPr>
        <p:spPr>
          <a:xfrm>
            <a:off x="2053921" y="5793473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F7AD61A-CE1B-0C20-A421-6107ECECFFBE}"/>
              </a:ext>
            </a:extLst>
          </p:cNvPr>
          <p:cNvSpPr txBox="1"/>
          <p:nvPr/>
        </p:nvSpPr>
        <p:spPr>
          <a:xfrm>
            <a:off x="2072742" y="6140218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4D14F2-D31D-DC44-C298-B5E6E9892EF8}"/>
              </a:ext>
            </a:extLst>
          </p:cNvPr>
          <p:cNvSpPr txBox="1"/>
          <p:nvPr/>
        </p:nvSpPr>
        <p:spPr>
          <a:xfrm>
            <a:off x="10446609" y="2348771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A7AD180-E1D1-34D8-64D7-0BE892DF0818}"/>
              </a:ext>
            </a:extLst>
          </p:cNvPr>
          <p:cNvSpPr txBox="1"/>
          <p:nvPr/>
        </p:nvSpPr>
        <p:spPr>
          <a:xfrm>
            <a:off x="9730983" y="4706956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5158CE4-C090-E897-50D2-7867E2370B45}"/>
              </a:ext>
            </a:extLst>
          </p:cNvPr>
          <p:cNvSpPr txBox="1"/>
          <p:nvPr/>
        </p:nvSpPr>
        <p:spPr>
          <a:xfrm>
            <a:off x="10171436" y="4706956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4459B6-B894-AA10-203B-807119760212}"/>
              </a:ext>
            </a:extLst>
          </p:cNvPr>
          <p:cNvSpPr txBox="1"/>
          <p:nvPr/>
        </p:nvSpPr>
        <p:spPr>
          <a:xfrm>
            <a:off x="9114371" y="322110"/>
            <a:ext cx="2780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SOLUTION PUISSANTE</a:t>
            </a:r>
          </a:p>
          <a:p>
            <a:pPr algn="ctr"/>
            <a:r>
              <a:rPr lang="fr-FR" sz="1600" b="1" dirty="0"/>
              <a:t>GENERIQUE TOUS PAYS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3D3180E-D60D-10F9-6D05-CA5635BC7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01" y="1972971"/>
            <a:ext cx="341506" cy="34150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5F40682-97C1-3462-7C17-4EC4E5E867F2}"/>
              </a:ext>
            </a:extLst>
          </p:cNvPr>
          <p:cNvGrpSpPr/>
          <p:nvPr/>
        </p:nvGrpSpPr>
        <p:grpSpPr>
          <a:xfrm>
            <a:off x="5754902" y="4322246"/>
            <a:ext cx="396000" cy="396000"/>
            <a:chOff x="5817129" y="4163508"/>
            <a:chExt cx="519502" cy="51950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6AF9324-FCDB-C7F7-5DF4-5AA7C17DDCF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F4A2644-074E-C8C8-6113-786470CC9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A7F632-7150-F425-8341-413A8D8C8827}"/>
              </a:ext>
            </a:extLst>
          </p:cNvPr>
          <p:cNvGrpSpPr/>
          <p:nvPr/>
        </p:nvGrpSpPr>
        <p:grpSpPr>
          <a:xfrm rot="5400000">
            <a:off x="5109488" y="4033856"/>
            <a:ext cx="223243" cy="250274"/>
            <a:chOff x="6864161" y="2259894"/>
            <a:chExt cx="270241" cy="382774"/>
          </a:xfrm>
        </p:grpSpPr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44836FA-60A1-C5E5-CECE-074956F97826}"/>
                </a:ext>
              </a:extLst>
            </p:cNvPr>
            <p:cNvCxnSpPr/>
            <p:nvPr/>
          </p:nvCxnSpPr>
          <p:spPr>
            <a:xfrm flipH="1">
              <a:off x="6864161" y="2260601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2B76E55-37C3-C841-BA93-A5DBB1A970A8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A04C311-762A-3A24-FD64-2B7B38558431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F520267-7E0F-B501-9AEC-6C31B944365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F7392B6A-F034-0E91-D02A-A8D86CA16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489554" y="3165076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EF3EBF2-3C98-FCA4-B7FA-7AB4FDC66768}"/>
              </a:ext>
            </a:extLst>
          </p:cNvPr>
          <p:cNvSpPr txBox="1"/>
          <p:nvPr/>
        </p:nvSpPr>
        <p:spPr>
          <a:xfrm>
            <a:off x="6891465" y="5901195"/>
            <a:ext cx="4445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Faire tourner un "</a:t>
            </a:r>
            <a:r>
              <a:rPr lang="fr-FR" sz="1600" b="1" dirty="0" err="1"/>
              <a:t>node</a:t>
            </a:r>
            <a:r>
              <a:rPr lang="fr-FR" sz="1600" dirty="0"/>
              <a:t>" sur son PC avec le logiciel dédié pour une vraie </a:t>
            </a:r>
            <a:r>
              <a:rPr lang="fr-FR" sz="1600" b="1" dirty="0" err="1"/>
              <a:t>incensurabilité</a:t>
            </a:r>
            <a:endParaRPr lang="en-US" sz="1200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CF1541A-F2C7-AAA5-0919-9270C58374DC}"/>
              </a:ext>
            </a:extLst>
          </p:cNvPr>
          <p:cNvGrpSpPr/>
          <p:nvPr/>
        </p:nvGrpSpPr>
        <p:grpSpPr>
          <a:xfrm>
            <a:off x="7754779" y="2021496"/>
            <a:ext cx="399846" cy="244455"/>
            <a:chOff x="8263771" y="1997226"/>
            <a:chExt cx="399846" cy="24445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5D3BC9F-EC51-9F4F-2A96-79802FACE3DB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0478C5D6-F222-2B76-FA9B-603D864BD3A3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B1CACA55-0DC3-F787-02FB-6CB6C880F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671A7113-EB30-6B15-5216-CC02E819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A112ADC-0188-592B-08E4-5E16478BF4D2}"/>
              </a:ext>
            </a:extLst>
          </p:cNvPr>
          <p:cNvGrpSpPr/>
          <p:nvPr/>
        </p:nvGrpSpPr>
        <p:grpSpPr>
          <a:xfrm>
            <a:off x="6472331" y="4839128"/>
            <a:ext cx="213718" cy="254575"/>
            <a:chOff x="6872809" y="2253316"/>
            <a:chExt cx="258711" cy="389352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7232A87-C655-D54D-14C2-2387440FA86F}"/>
                </a:ext>
              </a:extLst>
            </p:cNvPr>
            <p:cNvCxnSpPr/>
            <p:nvPr/>
          </p:nvCxnSpPr>
          <p:spPr>
            <a:xfrm flipH="1">
              <a:off x="6872809" y="2253316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4F8926BC-A541-D4AC-3DEE-1B25C2D277DA}"/>
                </a:ext>
              </a:extLst>
            </p:cNvPr>
            <p:cNvCxnSpPr/>
            <p:nvPr/>
          </p:nvCxnSpPr>
          <p:spPr>
            <a:xfrm flipH="1">
              <a:off x="6980658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995F5751-0481-5528-125F-FC43AC037148}"/>
                </a:ext>
              </a:extLst>
            </p:cNvPr>
            <p:cNvCxnSpPr/>
            <p:nvPr/>
          </p:nvCxnSpPr>
          <p:spPr>
            <a:xfrm flipH="1">
              <a:off x="6923400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9ED1DEB4-4AD6-4A4C-5A4D-90270D0BE995}"/>
                </a:ext>
              </a:extLst>
            </p:cNvPr>
            <p:cNvCxnSpPr/>
            <p:nvPr/>
          </p:nvCxnSpPr>
          <p:spPr>
            <a:xfrm flipH="1">
              <a:off x="6928247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79C71BA-76E2-A8DA-20C6-902FE3754597}"/>
              </a:ext>
            </a:extLst>
          </p:cNvPr>
          <p:cNvSpPr/>
          <p:nvPr/>
        </p:nvSpPr>
        <p:spPr>
          <a:xfrm>
            <a:off x="9060402" y="855751"/>
            <a:ext cx="2936670" cy="850897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En anticipation voire collatéral d'une nouvelle monnaie par ex.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 un "Franc" national</a:t>
            </a:r>
          </a:p>
        </p:txBody>
      </p:sp>
    </p:spTree>
    <p:extLst>
      <p:ext uri="{BB962C8B-B14F-4D97-AF65-F5344CB8AC3E}">
        <p14:creationId xmlns:p14="http://schemas.microsoft.com/office/powerpoint/2010/main" val="2516102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E945468-06E2-BEF0-4CF1-883242463FC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790412" y="3034596"/>
            <a:ext cx="7985" cy="62924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E84FC02-29D9-9B21-6CF5-B9CA34EF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20" y="72143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3899948" y="2065869"/>
            <a:ext cx="179689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wallet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3412975" y="2550233"/>
            <a:ext cx="486973" cy="4626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>
            <a:off x="3361118" y="4536830"/>
            <a:ext cx="538830" cy="379775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95506" y="3780729"/>
            <a:ext cx="0" cy="611732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4C1AE-BB17-DACD-2C27-BAE97760337E}"/>
              </a:ext>
            </a:extLst>
          </p:cNvPr>
          <p:cNvSpPr/>
          <p:nvPr/>
        </p:nvSpPr>
        <p:spPr>
          <a:xfrm>
            <a:off x="8158637" y="5728334"/>
            <a:ext cx="3479372" cy="85089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Evènement imposable : "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</a:rPr>
              <a:t>plu-value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réalisée" soit un passage crypto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€</a:t>
            </a:r>
          </a:p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Pas d'impôt si achat direct en CAI pur ?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2C32C45-F452-2E03-7E4A-09AB8C9B2B02}"/>
              </a:ext>
            </a:extLst>
          </p:cNvPr>
          <p:cNvSpPr txBox="1">
            <a:spLocks/>
          </p:cNvSpPr>
          <p:nvPr/>
        </p:nvSpPr>
        <p:spPr>
          <a:xfrm>
            <a:off x="1969757" y="854498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-1021248" y="5135731"/>
            <a:ext cx="2654062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D9D5C17C-756B-14CD-64D7-E7152E0C8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41196" y="3074764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3899948" y="4392461"/>
            <a:ext cx="1791116" cy="104828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/>
                </a:solidFill>
              </a:rPr>
              <a:t>wallet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 </a:t>
            </a:r>
            <a:br>
              <a:rPr lang="fr-FR" sz="16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via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D8EC598-E928-D6A3-1ACF-EBBD94503295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V="1">
            <a:off x="5691064" y="3030396"/>
            <a:ext cx="1774688" cy="18862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555316" y="2061669"/>
            <a:ext cx="1820871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B1BD0C-4E16-9A3C-FEF1-349E58CDC229}"/>
              </a:ext>
            </a:extLst>
          </p:cNvPr>
          <p:cNvSpPr/>
          <p:nvPr/>
        </p:nvSpPr>
        <p:spPr>
          <a:xfrm>
            <a:off x="6085814" y="3363788"/>
            <a:ext cx="1600198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Interface rapide </a:t>
            </a:r>
            <a:r>
              <a:rPr lang="fr-FR" sz="1600" b="1" dirty="0">
                <a:solidFill>
                  <a:schemeClr val="accent2"/>
                </a:solidFill>
              </a:rPr>
              <a:t>CAI²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3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 L2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75CC56D-193B-4992-0F97-9FE5DA1F276D}"/>
              </a:ext>
            </a:extLst>
          </p:cNvPr>
          <p:cNvGrpSpPr/>
          <p:nvPr/>
        </p:nvGrpSpPr>
        <p:grpSpPr>
          <a:xfrm rot="5400000">
            <a:off x="4680904" y="3988631"/>
            <a:ext cx="225624" cy="250274"/>
            <a:chOff x="6861279" y="2259894"/>
            <a:chExt cx="273123" cy="382774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E57CC1E-31C3-4FF5-526B-F59734757A52}"/>
                </a:ext>
              </a:extLst>
            </p:cNvPr>
            <p:cNvCxnSpPr/>
            <p:nvPr/>
          </p:nvCxnSpPr>
          <p:spPr>
            <a:xfrm flipH="1">
              <a:off x="6861279" y="2260602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E4F22CAC-D55B-A773-EBF2-EBE5A4D01F17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62A2CEA8-D682-8CAE-81EA-6D0548A6794D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FD9334A4-CC64-DB95-994F-705BD8A16EE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79960B8-F0E7-C1FB-D262-7CF579C2C5C0}"/>
              </a:ext>
            </a:extLst>
          </p:cNvPr>
          <p:cNvSpPr/>
          <p:nvPr/>
        </p:nvSpPr>
        <p:spPr>
          <a:xfrm>
            <a:off x="1371447" y="2564790"/>
            <a:ext cx="2041528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(Relai, </a:t>
            </a:r>
            <a:r>
              <a:rPr lang="fr-FR" sz="1400" i="1" dirty="0" err="1">
                <a:solidFill>
                  <a:schemeClr val="tx1"/>
                </a:solidFill>
              </a:rPr>
              <a:t>MtPelerin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BAC3C3-76B7-5543-AF13-C9BFFAEA897E}"/>
              </a:ext>
            </a:extLst>
          </p:cNvPr>
          <p:cNvSpPr/>
          <p:nvPr/>
        </p:nvSpPr>
        <p:spPr>
          <a:xfrm>
            <a:off x="1430718" y="3993673"/>
            <a:ext cx="1930400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vers </a:t>
            </a:r>
            <a:r>
              <a:rPr lang="fr-FR" b="1" dirty="0">
                <a:solidFill>
                  <a:schemeClr val="accent2"/>
                </a:solidFill>
              </a:rPr>
              <a:t>CAI²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comme </a:t>
            </a:r>
            <a:r>
              <a:rPr lang="fr-FR" sz="1400" dirty="0" err="1">
                <a:solidFill>
                  <a:schemeClr val="tx1"/>
                </a:solidFill>
              </a:rPr>
              <a:t>Leboncoin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AgoraDesk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3908045" y="3264872"/>
            <a:ext cx="1783019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BC16053-6C7E-8726-892B-499B3E69A90D}"/>
              </a:ext>
            </a:extLst>
          </p:cNvPr>
          <p:cNvSpPr/>
          <p:nvPr/>
        </p:nvSpPr>
        <p:spPr>
          <a:xfrm>
            <a:off x="6214328" y="5784451"/>
            <a:ext cx="1469819" cy="36933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Wallet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59" name="Rectangle : coins arrondis 1058">
            <a:extLst>
              <a:ext uri="{FF2B5EF4-FFF2-40B4-BE49-F238E27FC236}">
                <a16:creationId xmlns:a16="http://schemas.microsoft.com/office/drawing/2014/main" id="{53ACA5C2-579D-E108-8683-3E0A050B0B2B}"/>
              </a:ext>
            </a:extLst>
          </p:cNvPr>
          <p:cNvSpPr/>
          <p:nvPr/>
        </p:nvSpPr>
        <p:spPr>
          <a:xfrm>
            <a:off x="6214328" y="6236864"/>
            <a:ext cx="1469819" cy="36933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Service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3C13686E-58BB-7B5C-4EF3-3AD2A7A8B73C}"/>
              </a:ext>
            </a:extLst>
          </p:cNvPr>
          <p:cNvGrpSpPr/>
          <p:nvPr/>
        </p:nvGrpSpPr>
        <p:grpSpPr>
          <a:xfrm rot="5400000">
            <a:off x="6059201" y="4252166"/>
            <a:ext cx="194706" cy="320447"/>
            <a:chOff x="6891049" y="2181692"/>
            <a:chExt cx="235695" cy="490102"/>
          </a:xfrm>
        </p:grpSpPr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3553C4FB-4A76-F24E-0FEF-2649110022F6}"/>
                </a:ext>
              </a:extLst>
            </p:cNvPr>
            <p:cNvCxnSpPr/>
            <p:nvPr/>
          </p:nvCxnSpPr>
          <p:spPr>
            <a:xfrm flipH="1">
              <a:off x="6891049" y="2181692"/>
              <a:ext cx="150861" cy="36830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Connecteur droit 1071">
              <a:extLst>
                <a:ext uri="{FF2B5EF4-FFF2-40B4-BE49-F238E27FC236}">
                  <a16:creationId xmlns:a16="http://schemas.microsoft.com/office/drawing/2014/main" id="{70DE1218-27CD-E912-1CD6-21E0D11298A8}"/>
                </a:ext>
              </a:extLst>
            </p:cNvPr>
            <p:cNvCxnSpPr/>
            <p:nvPr/>
          </p:nvCxnSpPr>
          <p:spPr>
            <a:xfrm flipH="1">
              <a:off x="6975885" y="2303496"/>
              <a:ext cx="150859" cy="36829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Connecteur droit 1072">
              <a:extLst>
                <a:ext uri="{FF2B5EF4-FFF2-40B4-BE49-F238E27FC236}">
                  <a16:creationId xmlns:a16="http://schemas.microsoft.com/office/drawing/2014/main" id="{07BEBF34-3615-075E-2BBD-D291D6EC283F}"/>
                </a:ext>
              </a:extLst>
            </p:cNvPr>
            <p:cNvCxnSpPr/>
            <p:nvPr/>
          </p:nvCxnSpPr>
          <p:spPr>
            <a:xfrm flipH="1">
              <a:off x="6921478" y="2230758"/>
              <a:ext cx="150862" cy="36830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Connecteur droit 1073">
              <a:extLst>
                <a:ext uri="{FF2B5EF4-FFF2-40B4-BE49-F238E27FC236}">
                  <a16:creationId xmlns:a16="http://schemas.microsoft.com/office/drawing/2014/main" id="{832C7D8A-164B-B78C-3117-1ED595AB6821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6" name="Connecteur droit 1075">
            <a:extLst>
              <a:ext uri="{FF2B5EF4-FFF2-40B4-BE49-F238E27FC236}">
                <a16:creationId xmlns:a16="http://schemas.microsoft.com/office/drawing/2014/main" id="{DA35501E-A512-3492-074B-411F034AAE02}"/>
              </a:ext>
            </a:extLst>
          </p:cNvPr>
          <p:cNvCxnSpPr/>
          <p:nvPr/>
        </p:nvCxnSpPr>
        <p:spPr>
          <a:xfrm rot="186181" flipH="1">
            <a:off x="6149801" y="2446007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5696846" y="2546033"/>
            <a:ext cx="858470" cy="42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3" name="Groupe 1092">
            <a:extLst>
              <a:ext uri="{FF2B5EF4-FFF2-40B4-BE49-F238E27FC236}">
                <a16:creationId xmlns:a16="http://schemas.microsoft.com/office/drawing/2014/main" id="{DF992E92-E519-6BD7-C03D-5E813C46BC42}"/>
              </a:ext>
            </a:extLst>
          </p:cNvPr>
          <p:cNvGrpSpPr/>
          <p:nvPr/>
        </p:nvGrpSpPr>
        <p:grpSpPr>
          <a:xfrm>
            <a:off x="725692" y="854498"/>
            <a:ext cx="1089314" cy="1086314"/>
            <a:chOff x="94397" y="584890"/>
            <a:chExt cx="1265003" cy="1261519"/>
          </a:xfrm>
        </p:grpSpPr>
        <p:pic>
          <p:nvPicPr>
            <p:cNvPr id="1087" name="Picture 10" descr="Bank building icon isolated on white background 593729 - Download Free ...">
              <a:extLst>
                <a:ext uri="{FF2B5EF4-FFF2-40B4-BE49-F238E27FC236}">
                  <a16:creationId xmlns:a16="http://schemas.microsoft.com/office/drawing/2014/main" id="{D83CBB86-A525-7718-9699-8A99EEB18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250" b="93000" l="9667" r="89750">
                          <a14:foregroundMark x1="77750" y1="56167" x2="69917" y2="29083"/>
                          <a14:foregroundMark x1="69917" y1="29083" x2="54417" y2="27917"/>
                          <a14:foregroundMark x1="74417" y1="42417" x2="57583" y2="23000"/>
                          <a14:foregroundMark x1="57583" y1="23000" x2="40333" y2="29500"/>
                          <a14:foregroundMark x1="40333" y1="29500" x2="33583" y2="36167"/>
                          <a14:foregroundMark x1="57333" y1="24583" x2="35917" y2="23917"/>
                          <a14:foregroundMark x1="35917" y1="23917" x2="17667" y2="38083"/>
                          <a14:foregroundMark x1="17667" y1="38083" x2="16167" y2="44083"/>
                          <a14:foregroundMark x1="36083" y1="23333" x2="19833" y2="56750"/>
                          <a14:foregroundMark x1="19833" y1="56750" x2="19833" y2="65333"/>
                          <a14:foregroundMark x1="40667" y1="27500" x2="29417" y2="70333"/>
                          <a14:foregroundMark x1="29417" y1="70333" x2="29417" y2="73667"/>
                          <a14:foregroundMark x1="76917" y1="30417" x2="78583" y2="64917"/>
                          <a14:foregroundMark x1="77333" y1="37833" x2="66000" y2="67917"/>
                          <a14:foregroundMark x1="66000" y1="67917" x2="64833" y2="45750"/>
                          <a14:foregroundMark x1="65250" y1="41583" x2="69083" y2="63833"/>
                          <a14:foregroundMark x1="69083" y1="63833" x2="78583" y2="80750"/>
                          <a14:foregroundMark x1="78583" y1="80750" x2="78583" y2="81167"/>
                          <a14:foregroundMark x1="89000" y1="82833" x2="89000" y2="82833"/>
                          <a14:foregroundMark x1="89750" y1="82833" x2="79417" y2="79500"/>
                          <a14:foregroundMark x1="77750" y1="59917" x2="79417" y2="78500"/>
                          <a14:foregroundMark x1="79417" y1="78500" x2="81917" y2="83250"/>
                          <a14:foregroundMark x1="20667" y1="67000" x2="20667" y2="79083"/>
                          <a14:foregroundMark x1="24167" y1="70000" x2="15333" y2="77000"/>
                          <a14:foregroundMark x1="19167" y1="72750" x2="17750" y2="44500"/>
                          <a14:foregroundMark x1="17917" y1="57417" x2="17917" y2="76000"/>
                          <a14:foregroundMark x1="87333" y1="79000" x2="82333" y2="74000"/>
                          <a14:foregroundMark x1="54667" y1="27083" x2="44667" y2="13583"/>
                          <a14:foregroundMark x1="45833" y1="13167" x2="40667" y2="14917"/>
                          <a14:foregroundMark x1="45083" y1="12333" x2="55417" y2="13167"/>
                          <a14:foregroundMark x1="53583" y1="92667" x2="39167" y2="92667"/>
                          <a14:foregroundMark x1="74250" y1="92000" x2="47083" y2="91000"/>
                          <a14:foregroundMark x1="80417" y1="91667" x2="66333" y2="91667"/>
                          <a14:foregroundMark x1="42250" y1="92333" x2="12750" y2="91000"/>
                          <a14:foregroundMark x1="77000" y1="93000" x2="85250" y2="91333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3" r="3009"/>
            <a:stretch/>
          </p:blipFill>
          <p:spPr bwMode="auto">
            <a:xfrm>
              <a:off x="161922" y="683791"/>
              <a:ext cx="1093751" cy="106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2" name="Croix 1091">
              <a:extLst>
                <a:ext uri="{FF2B5EF4-FFF2-40B4-BE49-F238E27FC236}">
                  <a16:creationId xmlns:a16="http://schemas.microsoft.com/office/drawing/2014/main" id="{270C517F-5A47-BBAB-2325-07ED4C9D9258}"/>
                </a:ext>
              </a:extLst>
            </p:cNvPr>
            <p:cNvSpPr/>
            <p:nvPr/>
          </p:nvSpPr>
          <p:spPr>
            <a:xfrm rot="2621755">
              <a:off x="94397" y="584890"/>
              <a:ext cx="1265003" cy="1261519"/>
            </a:xfrm>
            <a:prstGeom prst="plus">
              <a:avLst>
                <a:gd name="adj" fmla="val 47851"/>
              </a:avLst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1C9E93EE-AC0C-EAA8-E776-6AA77EC51250}"/>
              </a:ext>
            </a:extLst>
          </p:cNvPr>
          <p:cNvSpPr/>
          <p:nvPr/>
        </p:nvSpPr>
        <p:spPr>
          <a:xfrm>
            <a:off x="9538295" y="2241511"/>
            <a:ext cx="2186234" cy="61418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wallet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1600" b="1" dirty="0">
                <a:solidFill>
                  <a:schemeClr val="accent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</a:rPr>
              <a:t>pro du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vendeur  </a:t>
            </a: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109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547781C2-6E9B-5BB0-A376-E3138E56B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624714" y="4359072"/>
            <a:ext cx="551985" cy="5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9884789-4C2C-4377-73D2-6DFDB1AC8E1C}"/>
              </a:ext>
            </a:extLst>
          </p:cNvPr>
          <p:cNvSpPr/>
          <p:nvPr/>
        </p:nvSpPr>
        <p:spPr>
          <a:xfrm>
            <a:off x="1454504" y="3551196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1" name="Rectangle : coins arrondis 1100">
            <a:extLst>
              <a:ext uri="{FF2B5EF4-FFF2-40B4-BE49-F238E27FC236}">
                <a16:creationId xmlns:a16="http://schemas.microsoft.com/office/drawing/2014/main" id="{6161F9A5-12E9-FC15-3470-E2876747AE99}"/>
              </a:ext>
            </a:extLst>
          </p:cNvPr>
          <p:cNvSpPr/>
          <p:nvPr/>
        </p:nvSpPr>
        <p:spPr>
          <a:xfrm>
            <a:off x="9606759" y="3966777"/>
            <a:ext cx="2046118" cy="46828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Compte bancaire pro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02" name="Connecteur droit avec flèche 1101">
            <a:extLst>
              <a:ext uri="{FF2B5EF4-FFF2-40B4-BE49-F238E27FC236}">
                <a16:creationId xmlns:a16="http://schemas.microsoft.com/office/drawing/2014/main" id="{231E6E9B-9363-2B3B-BA6A-81DDC5325175}"/>
              </a:ext>
            </a:extLst>
          </p:cNvPr>
          <p:cNvCxnSpPr>
            <a:cxnSpLocks/>
            <a:stCxn id="1101" idx="0"/>
          </p:cNvCxnSpPr>
          <p:nvPr/>
        </p:nvCxnSpPr>
        <p:spPr>
          <a:xfrm flipH="1" flipV="1">
            <a:off x="10628250" y="3663839"/>
            <a:ext cx="1568" cy="302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36D9B13F-30F7-B49E-142B-714CBFC885AD}"/>
              </a:ext>
            </a:extLst>
          </p:cNvPr>
          <p:cNvSpPr/>
          <p:nvPr/>
        </p:nvSpPr>
        <p:spPr>
          <a:xfrm>
            <a:off x="10644390" y="3688788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accent1"/>
                </a:solidFill>
              </a:rPr>
              <a:t>Imposable</a:t>
            </a:r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10C227B7-B68D-45E2-268E-123AC3CD1737}"/>
              </a:ext>
            </a:extLst>
          </p:cNvPr>
          <p:cNvSpPr/>
          <p:nvPr/>
        </p:nvSpPr>
        <p:spPr>
          <a:xfrm>
            <a:off x="9227634" y="1762301"/>
            <a:ext cx="2833511" cy="4559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1"/>
                </a:solidFill>
              </a:rPr>
              <a:t>Transparence fiscale : </a:t>
            </a:r>
            <a:r>
              <a:rPr lang="fr-FR" sz="1200" dirty="0">
                <a:solidFill>
                  <a:schemeClr val="accent1"/>
                </a:solidFill>
              </a:rPr>
              <a:t>transactions exportables avec la </a:t>
            </a:r>
            <a:r>
              <a:rPr lang="fr-FR" sz="1200" dirty="0" err="1">
                <a:solidFill>
                  <a:schemeClr val="accent1"/>
                </a:solidFill>
              </a:rPr>
              <a:t>viewkey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108" name="Connecteur droit avec flèche 1107">
            <a:extLst>
              <a:ext uri="{FF2B5EF4-FFF2-40B4-BE49-F238E27FC236}">
                <a16:creationId xmlns:a16="http://schemas.microsoft.com/office/drawing/2014/main" id="{BCE11CD0-AF53-74DD-4E5B-89BD2309F71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76187" y="2546033"/>
            <a:ext cx="973426" cy="256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7FFA562-9629-3AE8-ED9B-EA0BFFD941D8}"/>
              </a:ext>
            </a:extLst>
          </p:cNvPr>
          <p:cNvSpPr/>
          <p:nvPr/>
        </p:nvSpPr>
        <p:spPr>
          <a:xfrm>
            <a:off x="9607045" y="3073302"/>
            <a:ext cx="2042409" cy="59053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Compte crypto pro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(Kraken, </a:t>
            </a:r>
            <a:r>
              <a:rPr lang="fr-FR" sz="1600" dirty="0" err="1">
                <a:solidFill>
                  <a:schemeClr val="tx1"/>
                </a:solidFill>
              </a:rPr>
              <a:t>StackinSat</a:t>
            </a:r>
            <a:r>
              <a:rPr lang="fr-FR" sz="1600" dirty="0">
                <a:solidFill>
                  <a:schemeClr val="tx1"/>
                </a:solidFill>
              </a:rPr>
              <a:t>..)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79C7A8-BFDB-F08C-3386-E4800E49E548}"/>
              </a:ext>
            </a:extLst>
          </p:cNvPr>
          <p:cNvSpPr txBox="1"/>
          <p:nvPr/>
        </p:nvSpPr>
        <p:spPr>
          <a:xfrm>
            <a:off x="1139771" y="5759854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30EDE6-4BB0-CA14-275C-72E553B6958F}"/>
              </a:ext>
            </a:extLst>
          </p:cNvPr>
          <p:cNvSpPr txBox="1"/>
          <p:nvPr/>
        </p:nvSpPr>
        <p:spPr>
          <a:xfrm>
            <a:off x="1136014" y="6038865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62CE9FD-9000-7CF2-DF73-105CF69FD3B4}"/>
              </a:ext>
            </a:extLst>
          </p:cNvPr>
          <p:cNvCxnSpPr>
            <a:cxnSpLocks/>
          </p:cNvCxnSpPr>
          <p:nvPr/>
        </p:nvCxnSpPr>
        <p:spPr>
          <a:xfrm flipH="1">
            <a:off x="10628250" y="2855691"/>
            <a:ext cx="3162" cy="2176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3" name="Picture 16">
            <a:extLst>
              <a:ext uri="{FF2B5EF4-FFF2-40B4-BE49-F238E27FC236}">
                <a16:creationId xmlns:a16="http://schemas.microsoft.com/office/drawing/2014/main" id="{F6CEE770-42CA-0039-BF8C-73AA0009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00" y="3153650"/>
            <a:ext cx="799820" cy="7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D1716910-5F27-6D75-A391-56DC9DF1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30" y="3325538"/>
            <a:ext cx="790877" cy="8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ZoneTexte 1085">
            <a:extLst>
              <a:ext uri="{FF2B5EF4-FFF2-40B4-BE49-F238E27FC236}">
                <a16:creationId xmlns:a16="http://schemas.microsoft.com/office/drawing/2014/main" id="{DFA43810-B505-259A-D1C1-2E4FD9820725}"/>
              </a:ext>
            </a:extLst>
          </p:cNvPr>
          <p:cNvSpPr txBox="1"/>
          <p:nvPr/>
        </p:nvSpPr>
        <p:spPr>
          <a:xfrm>
            <a:off x="8398263" y="2022926"/>
            <a:ext cx="9054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1"/>
                </a:solidFill>
              </a:rPr>
              <a:t>Dépense tracée</a:t>
            </a:r>
            <a:br>
              <a:rPr lang="fr-FR" sz="1400" dirty="0">
                <a:solidFill>
                  <a:schemeClr val="accent1"/>
                </a:solidFill>
              </a:rPr>
            </a:b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1400" dirty="0">
                <a:solidFill>
                  <a:schemeClr val="accent1"/>
                </a:solidFill>
              </a:rPr>
              <a:t>- TVA -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D1808048-EFC0-F4E8-8B71-1036ABE266FB}"/>
              </a:ext>
            </a:extLst>
          </p:cNvPr>
          <p:cNvSpPr/>
          <p:nvPr/>
        </p:nvSpPr>
        <p:spPr>
          <a:xfrm>
            <a:off x="11377345" y="3010746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1"/>
                </a:solidFill>
              </a:rPr>
              <a:t>KYB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8A920243-45F8-6F2B-9094-02FFC25E2C09}"/>
              </a:ext>
            </a:extLst>
          </p:cNvPr>
          <p:cNvSpPr/>
          <p:nvPr/>
        </p:nvSpPr>
        <p:spPr>
          <a:xfrm>
            <a:off x="9055104" y="241940"/>
            <a:ext cx="3189091" cy="5028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Pas un conseil en investissement</a:t>
            </a:r>
            <a:br>
              <a:rPr lang="fr-FR" sz="14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Se référer aux lois de votre pays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116" name="ZoneTexte 1115">
            <a:extLst>
              <a:ext uri="{FF2B5EF4-FFF2-40B4-BE49-F238E27FC236}">
                <a16:creationId xmlns:a16="http://schemas.microsoft.com/office/drawing/2014/main" id="{1F4602DB-92D9-69C4-9A12-1E9A261D13BA}"/>
              </a:ext>
            </a:extLst>
          </p:cNvPr>
          <p:cNvSpPr txBox="1"/>
          <p:nvPr/>
        </p:nvSpPr>
        <p:spPr>
          <a:xfrm rot="18720751">
            <a:off x="5627968" y="4431778"/>
            <a:ext cx="1664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Echange anonyme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et </a:t>
            </a:r>
            <a:r>
              <a:rPr lang="fr-FR" sz="1400" b="1" dirty="0">
                <a:solidFill>
                  <a:schemeClr val="accent2"/>
                </a:solidFill>
              </a:rPr>
              <a:t>intraçable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743C784-C0DC-52B7-3FD2-B262A091FBFC}"/>
              </a:ext>
            </a:extLst>
          </p:cNvPr>
          <p:cNvSpPr/>
          <p:nvPr/>
        </p:nvSpPr>
        <p:spPr>
          <a:xfrm>
            <a:off x="915418" y="6385610"/>
            <a:ext cx="439174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hybride CAI-CAI² avec choix (LTC ?) n'est pas souhaitable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 erreurs humaines et donc ennuis sous répression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9FE23D-841E-4F6A-F7CF-D130540C2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961682"/>
            <a:ext cx="341506" cy="34150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09537B0-36A9-D9C9-F01E-9E102DC0770C}"/>
              </a:ext>
            </a:extLst>
          </p:cNvPr>
          <p:cNvGrpSpPr/>
          <p:nvPr/>
        </p:nvGrpSpPr>
        <p:grpSpPr>
          <a:xfrm>
            <a:off x="5276888" y="4175489"/>
            <a:ext cx="396000" cy="396000"/>
            <a:chOff x="5817129" y="4163508"/>
            <a:chExt cx="519502" cy="51950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45CA055-713E-65A2-05BA-C50B296D4B3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6E13248-AB98-32B5-B639-E1E7900A5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D902144-2FFF-E216-8824-9D3A8FC43038}"/>
              </a:ext>
            </a:extLst>
          </p:cNvPr>
          <p:cNvGrpSpPr/>
          <p:nvPr/>
        </p:nvGrpSpPr>
        <p:grpSpPr>
          <a:xfrm>
            <a:off x="7958100" y="1973308"/>
            <a:ext cx="399846" cy="244455"/>
            <a:chOff x="8263771" y="1997226"/>
            <a:chExt cx="399846" cy="244455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8672DA79-B503-A5A2-4E3F-7EC883ECFE8D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1221508-4F15-D94E-4FBB-EA66F19A1E55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21A685F9-26C2-A09E-2918-325911350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76625A9-E855-8BBC-E725-61AD2E113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C53DAD6-817E-A359-871E-7487E53C3F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633" y="2207055"/>
            <a:ext cx="287489" cy="287489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4301D3-DD6B-4707-3E8C-2C3D1C338422}"/>
              </a:ext>
            </a:extLst>
          </p:cNvPr>
          <p:cNvGrpSpPr/>
          <p:nvPr/>
        </p:nvGrpSpPr>
        <p:grpSpPr>
          <a:xfrm>
            <a:off x="11706283" y="3409888"/>
            <a:ext cx="212667" cy="212667"/>
            <a:chOff x="5824621" y="4162882"/>
            <a:chExt cx="519502" cy="519502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E98EEAA-2B50-F1FB-3909-0ED0C8F636DE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BCD2171C-8AB9-0615-7F1F-A995E7F49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621" y="4162882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40DB3091-210D-1DDD-4C60-316A57DC4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822" y="3246291"/>
            <a:ext cx="206128" cy="2061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2A216D-A5E6-3FC0-55FA-5A84B3D1B832}"/>
              </a:ext>
            </a:extLst>
          </p:cNvPr>
          <p:cNvSpPr/>
          <p:nvPr/>
        </p:nvSpPr>
        <p:spPr>
          <a:xfrm>
            <a:off x="11584831" y="3505111"/>
            <a:ext cx="451047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...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1D5992-D298-3BD2-D103-3EE92DE5DF74}"/>
              </a:ext>
            </a:extLst>
          </p:cNvPr>
          <p:cNvSpPr txBox="1"/>
          <p:nvPr/>
        </p:nvSpPr>
        <p:spPr>
          <a:xfrm>
            <a:off x="11649454" y="4026190"/>
            <a:ext cx="35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€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28" name="Connecteur droit 1027">
            <a:extLst>
              <a:ext uri="{FF2B5EF4-FFF2-40B4-BE49-F238E27FC236}">
                <a16:creationId xmlns:a16="http://schemas.microsoft.com/office/drawing/2014/main" id="{752663DF-7165-DCD3-F218-8DE42E45A406}"/>
              </a:ext>
            </a:extLst>
          </p:cNvPr>
          <p:cNvCxnSpPr>
            <a:cxnSpLocks/>
          </p:cNvCxnSpPr>
          <p:nvPr/>
        </p:nvCxnSpPr>
        <p:spPr>
          <a:xfrm flipH="1">
            <a:off x="3507472" y="4669567"/>
            <a:ext cx="237176" cy="1056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Image 1033">
            <a:extLst>
              <a:ext uri="{FF2B5EF4-FFF2-40B4-BE49-F238E27FC236}">
                <a16:creationId xmlns:a16="http://schemas.microsoft.com/office/drawing/2014/main" id="{56B33BB8-F707-2CA5-0F77-15D89CEC211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46" b="90580" l="9585" r="90735">
                        <a14:foregroundMark x1="73482" y1="26449" x2="25559" y2="24275"/>
                        <a14:foregroundMark x1="79872" y1="75000" x2="29393" y2="75362"/>
                        <a14:foregroundMark x1="29393" y1="75362" x2="15016" y2="60870"/>
                        <a14:foregroundMark x1="15016" y1="60870" x2="14377" y2="59783"/>
                        <a14:foregroundMark x1="91054" y1="74638" x2="87540" y2="76087"/>
                        <a14:foregroundMark x1="76997" y1="89130" x2="76038" y2="90580"/>
                        <a14:foregroundMark x1="79553" y1="60870" x2="75719" y2="57609"/>
                        <a14:foregroundMark x1="27796" y1="9420" x2="28435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416038" y="3616083"/>
            <a:ext cx="318063" cy="2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0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FDEFA-0F16-D58E-6DC0-6E930684431A}"/>
              </a:ext>
            </a:extLst>
          </p:cNvPr>
          <p:cNvSpPr/>
          <p:nvPr/>
        </p:nvSpPr>
        <p:spPr>
          <a:xfrm>
            <a:off x="1212108" y="2673513"/>
            <a:ext cx="1796898" cy="109290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319DA864-3CB4-E720-3830-FD2807DC8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392159" y="1592858"/>
            <a:ext cx="981839" cy="96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E37596-7D63-F9E1-091D-3161BDC22A42}"/>
              </a:ext>
            </a:extLst>
          </p:cNvPr>
          <p:cNvSpPr/>
          <p:nvPr/>
        </p:nvSpPr>
        <p:spPr>
          <a:xfrm>
            <a:off x="1212108" y="3927950"/>
            <a:ext cx="1796898" cy="96872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wallet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CAI²</a:t>
            </a:r>
          </a:p>
          <a:p>
            <a:pPr algn="ctr"/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1600" i="1" dirty="0" err="1">
                <a:solidFill>
                  <a:schemeClr val="bg1">
                    <a:lumMod val="65000"/>
                  </a:schemeClr>
                </a:solidFill>
              </a:rPr>
              <a:t>Monero</a:t>
            </a:r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, Haven </a:t>
            </a:r>
            <a:br>
              <a:rPr lang="fr-FR" sz="16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via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CakeWallet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BD115-7D4E-CD56-B535-7CE4EF0710F5}"/>
              </a:ext>
            </a:extLst>
          </p:cNvPr>
          <p:cNvSpPr/>
          <p:nvPr/>
        </p:nvSpPr>
        <p:spPr>
          <a:xfrm>
            <a:off x="3009007" y="2673513"/>
            <a:ext cx="1622262" cy="109290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B5814A8-7EA1-10D3-313B-E2AAD916914B}"/>
              </a:ext>
            </a:extLst>
          </p:cNvPr>
          <p:cNvSpPr/>
          <p:nvPr/>
        </p:nvSpPr>
        <p:spPr>
          <a:xfrm>
            <a:off x="1212108" y="5329145"/>
            <a:ext cx="3457090" cy="5940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Compte bancaire perso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F2D1892-216C-621C-B1D5-2B4BE9281303}"/>
              </a:ext>
            </a:extLst>
          </p:cNvPr>
          <p:cNvSpPr/>
          <p:nvPr/>
        </p:nvSpPr>
        <p:spPr>
          <a:xfrm>
            <a:off x="6155153" y="5258652"/>
            <a:ext cx="2046118" cy="7001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02237-A858-5D12-6A63-235E97679396}"/>
              </a:ext>
            </a:extLst>
          </p:cNvPr>
          <p:cNvSpPr/>
          <p:nvPr/>
        </p:nvSpPr>
        <p:spPr>
          <a:xfrm>
            <a:off x="6155153" y="3921397"/>
            <a:ext cx="2042409" cy="893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Compte épargne crypto pro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B01DFBD-E497-E8D1-2145-CD8FB0426B90}"/>
              </a:ext>
            </a:extLst>
          </p:cNvPr>
          <p:cNvGrpSpPr/>
          <p:nvPr/>
        </p:nvGrpSpPr>
        <p:grpSpPr>
          <a:xfrm>
            <a:off x="9741914" y="1593451"/>
            <a:ext cx="1423890" cy="999439"/>
            <a:chOff x="5845944" y="3172337"/>
            <a:chExt cx="1423890" cy="999439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33077FB6-50A3-6E61-617A-535285CA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014" y="3172337"/>
              <a:ext cx="799820" cy="7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B20A53A2-BD33-1668-00F3-0CE04BAF6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944" y="3344225"/>
              <a:ext cx="790877" cy="8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C059F0BE-543B-C82E-170C-B18DA8560414}"/>
              </a:ext>
            </a:extLst>
          </p:cNvPr>
          <p:cNvSpPr txBox="1"/>
          <p:nvPr/>
        </p:nvSpPr>
        <p:spPr>
          <a:xfrm>
            <a:off x="2253063" y="1069366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Citoyen</a:t>
            </a:r>
            <a:endParaRPr lang="en-US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315391-FFC5-301F-CB19-302A575E0D21}"/>
              </a:ext>
            </a:extLst>
          </p:cNvPr>
          <p:cNvSpPr txBox="1"/>
          <p:nvPr/>
        </p:nvSpPr>
        <p:spPr>
          <a:xfrm>
            <a:off x="6127413" y="1057255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A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CF834-6F1D-A91A-09A2-8C86E3AC5A8A}"/>
              </a:ext>
            </a:extLst>
          </p:cNvPr>
          <p:cNvSpPr/>
          <p:nvPr/>
        </p:nvSpPr>
        <p:spPr>
          <a:xfrm>
            <a:off x="6161432" y="2688577"/>
            <a:ext cx="2042409" cy="106585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 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2000" b="1" dirty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  </a:t>
            </a: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37B8D37-9737-38D4-C78A-1049FA27F8F0}"/>
              </a:ext>
            </a:extLst>
          </p:cNvPr>
          <p:cNvSpPr/>
          <p:nvPr/>
        </p:nvSpPr>
        <p:spPr>
          <a:xfrm>
            <a:off x="9530332" y="5269941"/>
            <a:ext cx="2160090" cy="70657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629B4-6B77-8869-9EB5-85331A6ED83F}"/>
              </a:ext>
            </a:extLst>
          </p:cNvPr>
          <p:cNvSpPr/>
          <p:nvPr/>
        </p:nvSpPr>
        <p:spPr>
          <a:xfrm>
            <a:off x="9530332" y="3921397"/>
            <a:ext cx="2160090" cy="893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Compte épargne crypto pro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488D4E-7516-AD0E-F798-FF58367AE8B9}"/>
              </a:ext>
            </a:extLst>
          </p:cNvPr>
          <p:cNvSpPr txBox="1"/>
          <p:nvPr/>
        </p:nvSpPr>
        <p:spPr>
          <a:xfrm>
            <a:off x="9365207" y="1034334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B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B746BA-14B1-80DD-8CD0-EF38A0BE27D5}"/>
              </a:ext>
            </a:extLst>
          </p:cNvPr>
          <p:cNvSpPr/>
          <p:nvPr/>
        </p:nvSpPr>
        <p:spPr>
          <a:xfrm>
            <a:off x="9536611" y="2688578"/>
            <a:ext cx="2160090" cy="10658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</a:t>
            </a:r>
            <a:br>
              <a:rPr lang="fr-FR" sz="2000" dirty="0">
                <a:solidFill>
                  <a:schemeClr val="tx1"/>
                </a:solidFill>
              </a:rPr>
            </a:b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 / </a:t>
            </a:r>
            <a:r>
              <a:rPr lang="fr-FR" sz="2000" b="1" dirty="0">
                <a:solidFill>
                  <a:schemeClr val="accent2"/>
                </a:solidFill>
              </a:rPr>
              <a:t>CAI²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5928972-A9AE-5F9B-2188-E14FB1425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8789"/>
          <a:stretch/>
        </p:blipFill>
        <p:spPr>
          <a:xfrm>
            <a:off x="6534240" y="1559459"/>
            <a:ext cx="1284234" cy="10674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E5FBF70-9E90-548A-9C39-5C723E3DC705}"/>
              </a:ext>
            </a:extLst>
          </p:cNvPr>
          <p:cNvSpPr/>
          <p:nvPr/>
        </p:nvSpPr>
        <p:spPr>
          <a:xfrm rot="16200000">
            <a:off x="5317484" y="2905470"/>
            <a:ext cx="1065853" cy="632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9" name="Flèche : double flèche horizontale 28">
            <a:extLst>
              <a:ext uri="{FF2B5EF4-FFF2-40B4-BE49-F238E27FC236}">
                <a16:creationId xmlns:a16="http://schemas.microsoft.com/office/drawing/2014/main" id="{BECE54F8-AF95-ABC8-6633-CBCC4332D7A8}"/>
              </a:ext>
            </a:extLst>
          </p:cNvPr>
          <p:cNvSpPr/>
          <p:nvPr/>
        </p:nvSpPr>
        <p:spPr>
          <a:xfrm>
            <a:off x="8540631" y="5559960"/>
            <a:ext cx="632065" cy="180622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double flèche horizontale 30">
            <a:extLst>
              <a:ext uri="{FF2B5EF4-FFF2-40B4-BE49-F238E27FC236}">
                <a16:creationId xmlns:a16="http://schemas.microsoft.com/office/drawing/2014/main" id="{229772C9-5075-1EE7-B9B3-8490EA3E60A7}"/>
              </a:ext>
            </a:extLst>
          </p:cNvPr>
          <p:cNvSpPr/>
          <p:nvPr/>
        </p:nvSpPr>
        <p:spPr>
          <a:xfrm>
            <a:off x="4832228" y="3157876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B906D085-6B33-D15F-EC4D-E1F8335BA6B5}"/>
              </a:ext>
            </a:extLst>
          </p:cNvPr>
          <p:cNvSpPr/>
          <p:nvPr/>
        </p:nvSpPr>
        <p:spPr>
          <a:xfrm>
            <a:off x="8322798" y="3179205"/>
            <a:ext cx="451491" cy="180621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F42F534D-5BAF-1220-118F-B465591CCACC}"/>
              </a:ext>
            </a:extLst>
          </p:cNvPr>
          <p:cNvSpPr/>
          <p:nvPr/>
        </p:nvSpPr>
        <p:spPr>
          <a:xfrm>
            <a:off x="4916235" y="5516878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FBF0973-3A30-A7C4-D980-6A3D9B7E1503}"/>
              </a:ext>
            </a:extLst>
          </p:cNvPr>
          <p:cNvSpPr/>
          <p:nvPr/>
        </p:nvSpPr>
        <p:spPr>
          <a:xfrm rot="16200000">
            <a:off x="5483299" y="5370301"/>
            <a:ext cx="844292" cy="49941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 instant.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4EAB9-53CB-CE39-B5D0-91471F5A0003}"/>
              </a:ext>
            </a:extLst>
          </p:cNvPr>
          <p:cNvSpPr/>
          <p:nvPr/>
        </p:nvSpPr>
        <p:spPr>
          <a:xfrm>
            <a:off x="842562" y="5091418"/>
            <a:ext cx="88272" cy="11165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072EFF-00B2-0E78-6452-28DEA8694EAF}"/>
              </a:ext>
            </a:extLst>
          </p:cNvPr>
          <p:cNvSpPr/>
          <p:nvPr/>
        </p:nvSpPr>
        <p:spPr>
          <a:xfrm>
            <a:off x="831302" y="2598627"/>
            <a:ext cx="88272" cy="1227723"/>
          </a:xfrm>
          <a:prstGeom prst="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E28A3D5-8D2D-A619-4A89-3EE6556079FD}"/>
              </a:ext>
            </a:extLst>
          </p:cNvPr>
          <p:cNvSpPr txBox="1"/>
          <p:nvPr/>
        </p:nvSpPr>
        <p:spPr>
          <a:xfrm rot="16200000">
            <a:off x="-54735" y="5370088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Avant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1E9414B-76D9-57E4-29B3-B618E928B6BC}"/>
              </a:ext>
            </a:extLst>
          </p:cNvPr>
          <p:cNvSpPr txBox="1"/>
          <p:nvPr/>
        </p:nvSpPr>
        <p:spPr>
          <a:xfrm rot="16200000">
            <a:off x="-322335" y="2959235"/>
            <a:ext cx="16843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solidFill>
                  <a:schemeClr val="accent6"/>
                </a:solidFill>
              </a:rPr>
              <a:t>Maintenant</a:t>
            </a:r>
            <a:endParaRPr lang="en-US" sz="2200" b="1" dirty="0">
              <a:solidFill>
                <a:schemeClr val="accent6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E5AADFF-900F-F8D2-3068-F930CC5DA2F3}"/>
              </a:ext>
            </a:extLst>
          </p:cNvPr>
          <p:cNvSpPr txBox="1"/>
          <p:nvPr/>
        </p:nvSpPr>
        <p:spPr>
          <a:xfrm>
            <a:off x="3309956" y="10312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Avenir économique citoyen et légal,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indépendant des banques et anti-CBDC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393669C-0D74-DFDC-4969-663D759BB1E1}"/>
              </a:ext>
            </a:extLst>
          </p:cNvPr>
          <p:cNvSpPr txBox="1"/>
          <p:nvPr/>
        </p:nvSpPr>
        <p:spPr>
          <a:xfrm>
            <a:off x="8266353" y="4196204"/>
            <a:ext cx="1333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Facultatif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82F93A-DC74-D841-62D2-DBEE21373F81}"/>
              </a:ext>
            </a:extLst>
          </p:cNvPr>
          <p:cNvSpPr/>
          <p:nvPr/>
        </p:nvSpPr>
        <p:spPr>
          <a:xfrm>
            <a:off x="842562" y="4083758"/>
            <a:ext cx="88272" cy="7692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6186391-1FDD-892C-D305-1FBA3340D611}"/>
              </a:ext>
            </a:extLst>
          </p:cNvPr>
          <p:cNvSpPr txBox="1"/>
          <p:nvPr/>
        </p:nvSpPr>
        <p:spPr>
          <a:xfrm rot="16200000">
            <a:off x="-11635" y="4265405"/>
            <a:ext cx="109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Facultatif</a:t>
            </a:r>
            <a:endParaRPr lang="en-US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1C7C332-ACF6-3FB8-F2BD-1B6F369564FB}"/>
              </a:ext>
            </a:extLst>
          </p:cNvPr>
          <p:cNvSpPr txBox="1"/>
          <p:nvPr/>
        </p:nvSpPr>
        <p:spPr>
          <a:xfrm>
            <a:off x="3034891" y="4136405"/>
            <a:ext cx="1333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Anonyme &amp;</a:t>
            </a:r>
          </a:p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intraçable</a:t>
            </a:r>
            <a:endParaRPr lang="en-US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564287-B300-DA9B-9CAA-C57026DE652C}"/>
              </a:ext>
            </a:extLst>
          </p:cNvPr>
          <p:cNvSpPr txBox="1"/>
          <p:nvPr/>
        </p:nvSpPr>
        <p:spPr>
          <a:xfrm>
            <a:off x="2298219" y="6336115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 autonome et indépendant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44FC43D-BA5F-619A-B830-7A19FFBB1D9A}"/>
              </a:ext>
            </a:extLst>
          </p:cNvPr>
          <p:cNvSpPr txBox="1"/>
          <p:nvPr/>
        </p:nvSpPr>
        <p:spPr>
          <a:xfrm>
            <a:off x="6666990" y="6345410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 et intraçable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4CB7410D-75B1-8946-4DC6-B85196E9F886}"/>
              </a:ext>
            </a:extLst>
          </p:cNvPr>
          <p:cNvSpPr txBox="1">
            <a:spLocks/>
          </p:cNvSpPr>
          <p:nvPr/>
        </p:nvSpPr>
        <p:spPr>
          <a:xfrm>
            <a:off x="196105" y="69143"/>
            <a:ext cx="1726769" cy="752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02/23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B3124A-E166-43C1-3B7F-30CB30A9121F}"/>
              </a:ext>
            </a:extLst>
          </p:cNvPr>
          <p:cNvSpPr/>
          <p:nvPr/>
        </p:nvSpPr>
        <p:spPr>
          <a:xfrm rot="16200000">
            <a:off x="8694203" y="2905648"/>
            <a:ext cx="1065853" cy="632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7C0198-2971-C153-81C7-BB4A5F6D8D3C}"/>
              </a:ext>
            </a:extLst>
          </p:cNvPr>
          <p:cNvSpPr txBox="1"/>
          <p:nvPr/>
        </p:nvSpPr>
        <p:spPr>
          <a:xfrm>
            <a:off x="4879624" y="5186560"/>
            <a:ext cx="6827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CB ou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SEPA </a:t>
            </a:r>
            <a:endParaRPr lang="en-US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8230D6-3241-34F8-F182-5736F1520BC3}"/>
              </a:ext>
            </a:extLst>
          </p:cNvPr>
          <p:cNvSpPr txBox="1"/>
          <p:nvPr/>
        </p:nvSpPr>
        <p:spPr>
          <a:xfrm>
            <a:off x="4669198" y="2828404"/>
            <a:ext cx="805702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flash QR</a:t>
            </a:r>
          </a:p>
          <a:p>
            <a:pPr algn="ctr"/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réception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722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F25AB-0F84-5F7A-868A-C5CF72C5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362"/>
            <a:ext cx="10109200" cy="1201738"/>
          </a:xfrm>
        </p:spPr>
        <p:txBody>
          <a:bodyPr>
            <a:normAutofit/>
          </a:bodyPr>
          <a:lstStyle/>
          <a:p>
            <a:r>
              <a:rPr lang="fr-FR" sz="3400" dirty="0"/>
              <a:t>Sécession numérique – paiement en Bitcoin /</a:t>
            </a:r>
            <a:r>
              <a:rPr lang="fr-FR" sz="3400" dirty="0" err="1"/>
              <a:t>Monero</a:t>
            </a:r>
            <a:br>
              <a:rPr lang="fr-FR" sz="3400" dirty="0"/>
            </a:br>
            <a:r>
              <a:rPr lang="fr-FR" sz="2800" b="1" dirty="0"/>
              <a:t>Services en ligne anonymes et résilients</a:t>
            </a:r>
            <a:endParaRPr lang="en-US" sz="34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F677DD-72F2-DD6D-2DE9-D2B69F44F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89" y="1781705"/>
            <a:ext cx="10848622" cy="4842933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VPN : </a:t>
            </a:r>
            <a:r>
              <a:rPr lang="fr-FR" dirty="0">
                <a:hlinkClick r:id="rId2"/>
              </a:rPr>
              <a:t>https://kycnot.me/services?type=VPN</a:t>
            </a:r>
            <a:endParaRPr lang="fr-FR" dirty="0"/>
          </a:p>
          <a:p>
            <a:pPr marL="0" indent="0">
              <a:buNone/>
            </a:pPr>
            <a:r>
              <a:rPr lang="fr-FR" sz="2000" dirty="0" err="1"/>
              <a:t>Azire</a:t>
            </a:r>
            <a:r>
              <a:rPr lang="fr-FR" sz="2000" dirty="0"/>
              <a:t> VPN / IVPN / </a:t>
            </a:r>
            <a:r>
              <a:rPr lang="fr-FR" sz="2000" dirty="0" err="1"/>
              <a:t>Mullvad</a:t>
            </a:r>
            <a:r>
              <a:rPr lang="fr-FR" sz="2000" dirty="0"/>
              <a:t> / Njal.la / Cryptoho.st / Bitcoin VPS </a:t>
            </a:r>
            <a:r>
              <a:rPr lang="fr-FR" sz="2000" dirty="0" err="1"/>
              <a:t>list</a:t>
            </a:r>
            <a:endParaRPr lang="fr-FR" sz="2000" dirty="0"/>
          </a:p>
          <a:p>
            <a:r>
              <a:rPr lang="fr-FR" dirty="0" err="1"/>
              <a:t>Reception</a:t>
            </a:r>
            <a:r>
              <a:rPr lang="fr-FR" dirty="0"/>
              <a:t> de SMS (inscriptions) : </a:t>
            </a:r>
            <a:r>
              <a:rPr lang="fr-FR" dirty="0">
                <a:hlinkClick r:id="rId3"/>
              </a:rPr>
              <a:t>https://kycnot.me/services?type=SMS</a:t>
            </a:r>
            <a:endParaRPr lang="fr-FR" dirty="0"/>
          </a:p>
          <a:p>
            <a:pPr marL="0" indent="0">
              <a:buNone/>
            </a:pPr>
            <a:r>
              <a:rPr lang="fr-FR" sz="2000" dirty="0" err="1"/>
              <a:t>JuicySMS</a:t>
            </a:r>
            <a:endParaRPr lang="fr-FR" sz="2000" dirty="0"/>
          </a:p>
          <a:p>
            <a:r>
              <a:rPr lang="fr-FR" dirty="0"/>
              <a:t>SIM : </a:t>
            </a:r>
            <a:r>
              <a:rPr lang="fr-FR" sz="2200" dirty="0" err="1"/>
              <a:t>AnonCards</a:t>
            </a:r>
            <a:r>
              <a:rPr lang="fr-FR" sz="2200" dirty="0"/>
              <a:t> </a:t>
            </a:r>
            <a:r>
              <a:rPr lang="fr-FR" dirty="0"/>
              <a:t>   </a:t>
            </a:r>
          </a:p>
          <a:p>
            <a:r>
              <a:rPr lang="fr-FR" dirty="0"/>
              <a:t>e-SIM – N° de tél : </a:t>
            </a:r>
            <a:r>
              <a:rPr lang="fr-FR" sz="2400" dirty="0" err="1"/>
              <a:t>Silent.link</a:t>
            </a:r>
            <a:r>
              <a:rPr lang="fr-FR" sz="2400" dirty="0"/>
              <a:t> / </a:t>
            </a:r>
            <a:r>
              <a:rPr lang="fr-FR" sz="2400" dirty="0" err="1"/>
              <a:t>AnonCards</a:t>
            </a:r>
            <a:r>
              <a:rPr lang="fr-FR" sz="2400" dirty="0"/>
              <a:t> </a:t>
            </a:r>
            <a:br>
              <a:rPr lang="fr-FR" sz="2200" dirty="0"/>
            </a:br>
            <a:endParaRPr lang="fr-FR" sz="2200" dirty="0"/>
          </a:p>
          <a:p>
            <a:r>
              <a:rPr lang="fr-FR" dirty="0" err="1"/>
              <a:t>LeBonCoin</a:t>
            </a:r>
            <a:r>
              <a:rPr lang="fr-FR" dirty="0"/>
              <a:t> en paiements </a:t>
            </a:r>
            <a:r>
              <a:rPr lang="fr-FR" dirty="0" err="1"/>
              <a:t>Monero</a:t>
            </a:r>
            <a:r>
              <a:rPr lang="fr-FR" dirty="0"/>
              <a:t> :  </a:t>
            </a:r>
            <a:r>
              <a:rPr lang="fr-FR" b="1" dirty="0"/>
              <a:t>BiteJo.com</a:t>
            </a:r>
          </a:p>
          <a:p>
            <a:endParaRPr lang="fr-FR" dirty="0"/>
          </a:p>
          <a:p>
            <a:r>
              <a:rPr lang="fr-FR" dirty="0"/>
              <a:t>Nom de domaine pour site (NDD) : </a:t>
            </a:r>
          </a:p>
          <a:p>
            <a:pPr marL="0" indent="0">
              <a:buNone/>
            </a:pPr>
            <a:r>
              <a:rPr lang="fr-FR" sz="2200" dirty="0"/>
              <a:t>Njal.la / </a:t>
            </a:r>
            <a:r>
              <a:rPr lang="fr-FR" sz="2200" dirty="0" err="1"/>
              <a:t>IncogNet</a:t>
            </a:r>
            <a:endParaRPr lang="fr-FR" sz="2200" dirty="0"/>
          </a:p>
          <a:p>
            <a:r>
              <a:rPr lang="fr-FR" dirty="0"/>
              <a:t>Héberger un site incensurable (VPS) : </a:t>
            </a:r>
            <a:r>
              <a:rPr lang="fr-FR" dirty="0">
                <a:hlinkClick r:id="rId4"/>
              </a:rPr>
              <a:t>https://kycnot.me/services?type=VPS</a:t>
            </a:r>
            <a:endParaRPr lang="fr-FR" dirty="0"/>
          </a:p>
          <a:p>
            <a:pPr marL="0" indent="0">
              <a:buNone/>
            </a:pPr>
            <a:r>
              <a:rPr lang="en-US" sz="2000" dirty="0"/>
              <a:t>Bitcoin VPS list / </a:t>
            </a:r>
            <a:r>
              <a:rPr lang="en-US" sz="2000" dirty="0" err="1"/>
              <a:t>Hostiko</a:t>
            </a:r>
            <a:r>
              <a:rPr lang="en-US" sz="2000" dirty="0"/>
              <a:t> / Cryptoho.st / Njal.la / </a:t>
            </a:r>
            <a:r>
              <a:rPr lang="en-US" sz="2000" dirty="0" err="1"/>
              <a:t>IncogNET</a:t>
            </a:r>
            <a:r>
              <a:rPr lang="en-US" sz="2000" dirty="0"/>
              <a:t> / </a:t>
            </a:r>
            <a:r>
              <a:rPr lang="en-US" sz="2000" dirty="0" err="1"/>
              <a:t>AnyCOLO</a:t>
            </a:r>
            <a:r>
              <a:rPr lang="en-US" sz="2000" dirty="0"/>
              <a:t> / NiceVPS.net / Servers Guru </a:t>
            </a:r>
          </a:p>
          <a:p>
            <a:pPr marL="0" indent="0">
              <a:buNone/>
            </a:pPr>
            <a:r>
              <a:rPr lang="en-US" sz="2000" dirty="0"/>
              <a:t>............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0286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51AF3B1-E340-267D-F376-FD3F1A5EDF8F}"/>
              </a:ext>
            </a:extLst>
          </p:cNvPr>
          <p:cNvSpPr/>
          <p:nvPr/>
        </p:nvSpPr>
        <p:spPr>
          <a:xfrm>
            <a:off x="3942832" y="1461558"/>
            <a:ext cx="4320000" cy="4320000"/>
          </a:xfrm>
          <a:prstGeom prst="ellipse">
            <a:avLst/>
          </a:prstGeom>
          <a:solidFill>
            <a:srgbClr val="D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E50E894-63E2-59EC-BEA2-1F1C0A42CF57}"/>
              </a:ext>
            </a:extLst>
          </p:cNvPr>
          <p:cNvSpPr/>
          <p:nvPr/>
        </p:nvSpPr>
        <p:spPr>
          <a:xfrm>
            <a:off x="4114735" y="1642040"/>
            <a:ext cx="3977687" cy="3977687"/>
          </a:xfrm>
          <a:prstGeom prst="ellipse">
            <a:avLst/>
          </a:prstGeom>
          <a:solidFill>
            <a:srgbClr val="3257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 fon xmr">
            <a:extLst>
              <a:ext uri="{FF2B5EF4-FFF2-40B4-BE49-F238E27FC236}">
                <a16:creationId xmlns:a16="http://schemas.microsoft.com/office/drawing/2014/main" id="{3C5CFCCD-9DF5-9525-9AF2-029AFAB8B0DE}"/>
              </a:ext>
            </a:extLst>
          </p:cNvPr>
          <p:cNvSpPr/>
          <p:nvPr/>
        </p:nvSpPr>
        <p:spPr>
          <a:xfrm>
            <a:off x="6317452" y="3607032"/>
            <a:ext cx="1170000" cy="117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 fon btc">
            <a:extLst>
              <a:ext uri="{FF2B5EF4-FFF2-40B4-BE49-F238E27FC236}">
                <a16:creationId xmlns:a16="http://schemas.microsoft.com/office/drawing/2014/main" id="{C8E885A3-3F36-E49C-4CCB-E39243D05DA7}"/>
              </a:ext>
            </a:extLst>
          </p:cNvPr>
          <p:cNvSpPr/>
          <p:nvPr/>
        </p:nvSpPr>
        <p:spPr>
          <a:xfrm>
            <a:off x="4850602" y="3612622"/>
            <a:ext cx="1170000" cy="117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 btc">
            <a:extLst>
              <a:ext uri="{FF2B5EF4-FFF2-40B4-BE49-F238E27FC236}">
                <a16:creationId xmlns:a16="http://schemas.microsoft.com/office/drawing/2014/main" id="{4AF08671-D0BA-5CD1-52E0-7F51BDD6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20" y="3625322"/>
            <a:ext cx="1155493" cy="11554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22BC9DD-E516-4A9D-A199-8015EB0A10B0}"/>
              </a:ext>
            </a:extLst>
          </p:cNvPr>
          <p:cNvSpPr txBox="1"/>
          <p:nvPr/>
        </p:nvSpPr>
        <p:spPr>
          <a:xfrm>
            <a:off x="4450210" y="1726224"/>
            <a:ext cx="3429197" cy="1862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br>
              <a:rPr lang="fr-FR" sz="3600" b="1" dirty="0">
                <a:solidFill>
                  <a:schemeClr val="bg1"/>
                </a:solidFill>
              </a:rPr>
            </a:br>
            <a:r>
              <a:rPr lang="fr-FR" sz="5200" b="1" dirty="0">
                <a:solidFill>
                  <a:schemeClr val="bg1"/>
                </a:solidFill>
              </a:rPr>
              <a:t>Sortie de Banque</a:t>
            </a:r>
            <a:endParaRPr lang="en-US" sz="5200" b="1" dirty="0">
              <a:solidFill>
                <a:schemeClr val="bg1"/>
              </a:solidFill>
            </a:endParaRPr>
          </a:p>
        </p:txBody>
      </p:sp>
      <p:pic>
        <p:nvPicPr>
          <p:cNvPr id="3074" name="Picture 2 xmr" descr="Logo, logos, monero icon - Free download on Iconfinder">
            <a:extLst>
              <a:ext uri="{FF2B5EF4-FFF2-40B4-BE49-F238E27FC236}">
                <a16:creationId xmlns:a16="http://schemas.microsoft.com/office/drawing/2014/main" id="{DA72E187-4083-EECA-5A9E-6D11A118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89844" l="9961" r="90625">
                        <a14:foregroundMark x1="58398" y1="70703" x2="47852" y2="78516"/>
                        <a14:foregroundMark x1="90625" y1="55859" x2="89844" y2="45703"/>
                        <a14:foregroundMark x1="10156" y1="54102" x2="10352" y2="46484"/>
                        <a14:foregroundMark x1="11719" y1="61914" x2="10156" y2="58398"/>
                        <a14:foregroundMark x1="52344" y1="12109" x2="52734" y2="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75" y="3525365"/>
            <a:ext cx="1370852" cy="13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3591CC-4D02-1094-A625-AC56E6490DDC}"/>
              </a:ext>
            </a:extLst>
          </p:cNvPr>
          <p:cNvSpPr txBox="1"/>
          <p:nvPr/>
        </p:nvSpPr>
        <p:spPr>
          <a:xfrm>
            <a:off x="5632026" y="1842775"/>
            <a:ext cx="1370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Collectif</a:t>
            </a:r>
            <a:r>
              <a:rPr lang="fr-FR" sz="2000" b="1" dirty="0">
                <a:solidFill>
                  <a:srgbClr val="1F4E79"/>
                </a:solidFill>
              </a:rPr>
              <a:t>.</a:t>
            </a:r>
            <a:endParaRPr lang="en-US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24B1673-8D1E-A1F4-42CF-3979AE2D62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6836" y1="26984" x2="72881" y2="37037"/>
                        <a14:foregroundMark x1="64972" y1="21164" x2="62712" y2="32804"/>
                        <a14:foregroundMark x1="53107" y1="18519" x2="49718" y2="33333"/>
                        <a14:foregroundMark x1="37288" y1="13757" x2="41808" y2="17989"/>
                      </a14:backgroundRemoval>
                    </a14:imgEffect>
                    <a14:imgEffect>
                      <a14:brightnessContrast bright="19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1539" y="4750052"/>
            <a:ext cx="891165" cy="9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9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83AEC-608C-496F-96F6-2210180E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" y="162560"/>
            <a:ext cx="11319310" cy="1325563"/>
          </a:xfrm>
        </p:spPr>
        <p:txBody>
          <a:bodyPr>
            <a:normAutofit/>
          </a:bodyPr>
          <a:lstStyle/>
          <a:p>
            <a:r>
              <a:rPr lang="fr-FR" sz="3600"/>
              <a:t>Pour quitter le Titanic, à un moment il faut se jeter à l’eau !</a:t>
            </a:r>
            <a:endParaRPr lang="en-US" sz="360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EE2794F-59E0-4651-A900-7EF11F7A6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45" y="1306001"/>
            <a:ext cx="5264310" cy="5264310"/>
          </a:xfrm>
        </p:spPr>
      </p:pic>
    </p:spTree>
    <p:extLst>
      <p:ext uri="{BB962C8B-B14F-4D97-AF65-F5344CB8AC3E}">
        <p14:creationId xmlns:p14="http://schemas.microsoft.com/office/powerpoint/2010/main" val="301208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0339A-7644-33C8-3009-843508CC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804"/>
            <a:ext cx="10515600" cy="739775"/>
          </a:xfrm>
        </p:spPr>
        <p:txBody>
          <a:bodyPr/>
          <a:lstStyle/>
          <a:p>
            <a:r>
              <a:rPr lang="fr-FR" dirty="0"/>
              <a:t>Vidéos – Tutos  - Réseaux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66C696-C70B-0B88-DAE4-B8E943820452}"/>
              </a:ext>
            </a:extLst>
          </p:cNvPr>
          <p:cNvSpPr txBox="1"/>
          <p:nvPr/>
        </p:nvSpPr>
        <p:spPr>
          <a:xfrm>
            <a:off x="939800" y="2895516"/>
            <a:ext cx="10033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Comptes sociaux à suivre :</a:t>
            </a:r>
          </a:p>
          <a:p>
            <a:r>
              <a:rPr lang="en-US" sz="2000" dirty="0">
                <a:hlinkClick r:id="rId2" action="ppaction://hlinkfile"/>
              </a:rPr>
              <a:t>@SortieDeBanque</a:t>
            </a:r>
            <a:r>
              <a:rPr lang="en-US" sz="2000" dirty="0"/>
              <a:t>   sur Twitter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file"/>
              </a:rPr>
              <a:t>t.me/</a:t>
            </a:r>
            <a:r>
              <a:rPr lang="en-US" sz="2000" dirty="0" err="1">
                <a:hlinkClick r:id="rId3" action="ppaction://hlinkfile"/>
              </a:rPr>
              <a:t>SortieDeBanque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youtube.com/@sortiedebanque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https://odysee.com/@SortieDeBanque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>
                <a:hlinkClick r:id="rId6" action="ppaction://hlinkfile"/>
              </a:rPr>
              <a:t>@DecouvreBitcoin</a:t>
            </a:r>
            <a:r>
              <a:rPr lang="en-US" sz="2000" dirty="0"/>
              <a:t> sur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7" action="ppaction://hlinkfile"/>
              </a:rPr>
              <a:t>decouvrebitcoin.fr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la carte de France </a:t>
            </a:r>
            <a:r>
              <a:rPr lang="en-US" sz="2000" dirty="0"/>
              <a:t>des </a:t>
            </a:r>
            <a:r>
              <a:rPr lang="en-US" sz="2000" dirty="0" err="1"/>
              <a:t>groupes</a:t>
            </a:r>
            <a:r>
              <a:rPr lang="en-US" sz="2000" dirty="0"/>
              <a:t> Bitcoin  : </a:t>
            </a:r>
            <a:r>
              <a:rPr lang="en-US" sz="2000" b="1" dirty="0">
                <a:hlinkClick r:id="rId8"/>
              </a:rPr>
              <a:t>ambassadeur.decouvrebitcoin.fr/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dirty="0">
                <a:hlinkClick r:id="rId9"/>
              </a:rPr>
              <a:t>@GA_Crypto_</a:t>
            </a:r>
            <a:br>
              <a:rPr lang="en-US" sz="2000" dirty="0"/>
            </a:br>
            <a:r>
              <a:rPr lang="en-US" sz="2000" dirty="0"/>
              <a:t>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B34BA3-78A5-2B2B-2475-4AE9080CD5A3}"/>
              </a:ext>
            </a:extLst>
          </p:cNvPr>
          <p:cNvSpPr txBox="1"/>
          <p:nvPr/>
        </p:nvSpPr>
        <p:spPr>
          <a:xfrm>
            <a:off x="838200" y="1110412"/>
            <a:ext cx="111379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- TUTO 1 : </a:t>
            </a:r>
            <a:r>
              <a:rPr lang="en-US" sz="2200" dirty="0">
                <a:hlinkClick r:id="rId10"/>
              </a:rPr>
              <a:t>https://youtu.be/P6DJ2GOFhNg</a:t>
            </a:r>
            <a:endParaRPr lang="en-US" sz="2200" dirty="0"/>
          </a:p>
          <a:p>
            <a:r>
              <a:rPr lang="en-US" sz="2200" dirty="0"/>
              <a:t>- TUTO 2 : </a:t>
            </a:r>
            <a:r>
              <a:rPr lang="en-US" sz="2200" dirty="0">
                <a:hlinkClick r:id="rId11"/>
              </a:rPr>
              <a:t>https://youtu.be/Ru0ZSw1zyWg</a:t>
            </a:r>
            <a:endParaRPr lang="en-US" sz="2200" dirty="0"/>
          </a:p>
          <a:p>
            <a:r>
              <a:rPr lang="en-US" sz="2200" dirty="0"/>
              <a:t>- </a:t>
            </a:r>
            <a:r>
              <a:rPr lang="fr-FR" sz="2200" dirty="0"/>
              <a:t>VIDEO 1 historique avec Les Patriotes :  </a:t>
            </a:r>
            <a:r>
              <a:rPr lang="fr-FR" sz="2200" dirty="0">
                <a:hlinkClick r:id="rId12"/>
              </a:rPr>
              <a:t>https://youtu.be/Baia_Br7NJA</a:t>
            </a:r>
            <a:r>
              <a:rPr lang="fr-FR" sz="2200" dirty="0"/>
              <a:t>  (80k vues – fin 2022)</a:t>
            </a:r>
          </a:p>
          <a:p>
            <a:r>
              <a:rPr lang="fr-FR" sz="2200" dirty="0"/>
              <a:t>- VIDEO 2 avec le Courrier des Stratèges : </a:t>
            </a:r>
            <a:r>
              <a:rPr lang="fr-FR" sz="2200" dirty="0">
                <a:hlinkClick r:id="rId13"/>
              </a:rPr>
              <a:t>https://youtu.be/EyTbHL2HxZg</a:t>
            </a:r>
            <a:r>
              <a:rPr lang="fr-FR" sz="2200" dirty="0"/>
              <a:t>    </a:t>
            </a:r>
            <a:br>
              <a:rPr lang="fr-FR" sz="2200" dirty="0"/>
            </a:br>
            <a:r>
              <a:rPr lang="fr-FR" dirty="0"/>
              <a:t>plus pointue : </a:t>
            </a:r>
            <a:r>
              <a:rPr lang="fr-FR" dirty="0" err="1"/>
              <a:t>Bitcoin+Monero</a:t>
            </a:r>
            <a:r>
              <a:rPr lang="fr-FR" dirty="0"/>
              <a:t> intraçable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57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4C04D-1DB8-4013-8B94-A88201B0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25" y="71562"/>
            <a:ext cx="10398760" cy="1977783"/>
          </a:xfrm>
        </p:spPr>
        <p:txBody>
          <a:bodyPr>
            <a:noAutofit/>
          </a:bodyPr>
          <a:lstStyle/>
          <a:p>
            <a:r>
              <a:rPr lang="fr-FR" sz="2800" dirty="0"/>
              <a:t>Mais alors qui « produit » cette monnaie ? 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Nœuds serveurs </a:t>
            </a:r>
            <a:r>
              <a:rPr lang="fr-FR" sz="2800" dirty="0" err="1"/>
              <a:t>Monero</a:t>
            </a:r>
            <a:r>
              <a:rPr lang="fr-FR" sz="2800" dirty="0"/>
              <a:t>/Bitcoin – inarrêtable.</a:t>
            </a:r>
            <a:br>
              <a:rPr lang="fr-FR" sz="2800" dirty="0"/>
            </a:br>
            <a:r>
              <a:rPr lang="fr-FR" sz="2000" dirty="0"/>
              <a:t>Un autre avantage de </a:t>
            </a:r>
            <a:r>
              <a:rPr lang="fr-FR" sz="2000" dirty="0" err="1"/>
              <a:t>Monero</a:t>
            </a:r>
            <a:r>
              <a:rPr lang="fr-FR" sz="2000" dirty="0"/>
              <a:t> est que n’importe qui peut le miner avec son PC, (Bitcoin est miné de préférence avec du matériel particulier)</a:t>
            </a:r>
            <a:endParaRPr lang="en-US" sz="28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DFB464-EB0F-4DB4-982D-B5F74F251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" y="2210248"/>
            <a:ext cx="6312821" cy="4351338"/>
          </a:xfrm>
        </p:spPr>
      </p:pic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AB36F5FE-85E9-46DD-AF76-C01D650BA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51" y="2921000"/>
            <a:ext cx="2765288" cy="2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2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25C0-791E-4D68-AE28-7479C66B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6" y="288989"/>
            <a:ext cx="10515600" cy="769820"/>
          </a:xfrm>
        </p:spPr>
        <p:txBody>
          <a:bodyPr>
            <a:noAutofit/>
          </a:bodyPr>
          <a:lstStyle/>
          <a:p>
            <a:pPr algn="ctr"/>
            <a: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  <a:t>Chaque citoyen peut participer à ce réseau mondial </a:t>
            </a:r>
            <a:b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  <a:t>Souveraineté monétaire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em Unit - Antminer S9 16th W/ ASIC Boost Bitcoin Miner BTC BCH LCC ...">
            <a:extLst>
              <a:ext uri="{FF2B5EF4-FFF2-40B4-BE49-F238E27FC236}">
                <a16:creationId xmlns:a16="http://schemas.microsoft.com/office/drawing/2014/main" id="{82723575-E097-460A-AC86-F38E470F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85" y="2646401"/>
            <a:ext cx="3096025" cy="21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CF7BA8B-C4B1-4CA3-9300-CEC076FA8BA2}"/>
              </a:ext>
            </a:extLst>
          </p:cNvPr>
          <p:cNvSpPr txBox="1">
            <a:spLocks/>
          </p:cNvSpPr>
          <p:nvPr/>
        </p:nvSpPr>
        <p:spPr>
          <a:xfrm>
            <a:off x="1402250" y="5093544"/>
            <a:ext cx="2782297" cy="1376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/>
              <a:t>Ou dédié (en ligne) : </a:t>
            </a:r>
          </a:p>
          <a:p>
            <a:pPr algn="ctr"/>
            <a:r>
              <a:rPr lang="fr-FR" sz="2400">
                <a:hlinkClick r:id="rId3" action="ppaction://hlinkfile"/>
              </a:rPr>
              <a:t>Just-mining.com</a:t>
            </a:r>
            <a:r>
              <a:rPr lang="fr-FR" sz="2400"/>
              <a:t>, </a:t>
            </a:r>
            <a:br>
              <a:rPr lang="fr-FR" sz="2400"/>
            </a:br>
            <a:r>
              <a:rPr lang="fr-FR" sz="2400">
                <a:hlinkClick r:id="rId4" action="ppaction://hlinkfile"/>
              </a:rPr>
              <a:t>Feel-mining.com</a:t>
            </a:r>
            <a:r>
              <a:rPr lang="fr-FR" sz="2400"/>
              <a:t>, </a:t>
            </a:r>
            <a:br>
              <a:rPr lang="fr-FR" sz="2400"/>
            </a:br>
            <a:r>
              <a:rPr lang="fr-FR" sz="2400"/>
              <a:t>etc.</a:t>
            </a:r>
            <a:endParaRPr lang="en-US" sz="240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583834-648F-4B2B-86F4-D778019739AD}"/>
              </a:ext>
            </a:extLst>
          </p:cNvPr>
          <p:cNvSpPr txBox="1">
            <a:spLocks/>
          </p:cNvSpPr>
          <p:nvPr/>
        </p:nvSpPr>
        <p:spPr>
          <a:xfrm>
            <a:off x="1139993" y="1269467"/>
            <a:ext cx="3306807" cy="1376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Pour </a:t>
            </a:r>
            <a:r>
              <a:rPr lang="fr-FR" sz="2400" b="1" dirty="0"/>
              <a:t>Bitcoin</a:t>
            </a:r>
            <a:r>
              <a:rPr lang="fr-FR" sz="2400" dirty="0"/>
              <a:t>, achat d’une carte de minage dédiée (ASIC) nécessaire</a:t>
            </a:r>
            <a:endParaRPr lang="en-US" sz="2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D3C60B4-4DEC-49ED-8BBC-9F67256BD207}"/>
              </a:ext>
            </a:extLst>
          </p:cNvPr>
          <p:cNvSpPr txBox="1">
            <a:spLocks/>
          </p:cNvSpPr>
          <p:nvPr/>
        </p:nvSpPr>
        <p:spPr>
          <a:xfrm>
            <a:off x="7007781" y="1448760"/>
            <a:ext cx="5039842" cy="128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Pour </a:t>
            </a:r>
            <a:r>
              <a:rPr lang="fr-FR" sz="2400" b="1" dirty="0" err="1"/>
              <a:t>Monero</a:t>
            </a:r>
            <a:r>
              <a:rPr lang="fr-FR" sz="2400" dirty="0"/>
              <a:t>, votre PC/Mac  suffit !</a:t>
            </a:r>
            <a:br>
              <a:rPr lang="fr-FR" sz="2400" dirty="0"/>
            </a:br>
            <a:br>
              <a:rPr lang="fr-FR" sz="1600" dirty="0"/>
            </a:br>
            <a:r>
              <a:rPr lang="fr-FR" sz="2000" dirty="0"/>
              <a:t>(aussi pour d’autres cryptos anonymes</a:t>
            </a:r>
            <a:br>
              <a:rPr lang="fr-FR" sz="2000" dirty="0"/>
            </a:br>
            <a:r>
              <a:rPr lang="fr-FR" sz="2000" dirty="0"/>
              <a:t> comme XHV, DERO,..)</a:t>
            </a:r>
            <a:endParaRPr lang="en-US" sz="2400" dirty="0"/>
          </a:p>
        </p:txBody>
      </p:sp>
      <p:pic>
        <p:nvPicPr>
          <p:cNvPr id="1028" name="Picture 4" descr="Are distributed networks and decentralized systems the same? | Packt Hub">
            <a:extLst>
              <a:ext uri="{FF2B5EF4-FFF2-40B4-BE49-F238E27FC236}">
                <a16:creationId xmlns:a16="http://schemas.microsoft.com/office/drawing/2014/main" id="{546CC71C-AC75-4F45-9015-41453F92E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3"/>
          <a:stretch/>
        </p:blipFill>
        <p:spPr bwMode="auto">
          <a:xfrm>
            <a:off x="4778736" y="4870383"/>
            <a:ext cx="2337744" cy="17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FEC16F-66DD-4637-A21F-3E53E889E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3523" y="2768119"/>
            <a:ext cx="3361796" cy="239842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C4BD492-59A4-4664-A164-0175362B3010}"/>
              </a:ext>
            </a:extLst>
          </p:cNvPr>
          <p:cNvSpPr txBox="1">
            <a:spLocks/>
          </p:cNvSpPr>
          <p:nvPr/>
        </p:nvSpPr>
        <p:spPr>
          <a:xfrm>
            <a:off x="8110858" y="5317143"/>
            <a:ext cx="3361796" cy="128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/>
              <a:t>Il suffit d’installer le logiciel </a:t>
            </a:r>
            <a:br>
              <a:rPr lang="fr-FR" sz="2000"/>
            </a:br>
            <a:r>
              <a:rPr lang="fr-FR" sz="2000" u="sng"/>
              <a:t>Monero GUI Wallet </a:t>
            </a:r>
            <a:r>
              <a:rPr lang="fr-FR" sz="2000"/>
              <a:t>et cliquer sur « P2Pool Miner »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8982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18660-3A11-3A33-6290-4910067C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29" y="264759"/>
            <a:ext cx="10261600" cy="402381"/>
          </a:xfrm>
        </p:spPr>
        <p:txBody>
          <a:bodyPr>
            <a:normAutofit fontScale="90000"/>
          </a:bodyPr>
          <a:lstStyle/>
          <a:p>
            <a:r>
              <a:rPr lang="fr-FR" dirty="0"/>
              <a:t>Quel modèle économique ? Qui décide ?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371E0D-F750-D036-9574-1366FA0F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301"/>
            <a:ext cx="10147301" cy="5697699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/>
              <a:t>Défini dans le code</a:t>
            </a:r>
            <a:r>
              <a:rPr lang="en-US" sz="2000" dirty="0"/>
              <a:t>, </a:t>
            </a:r>
            <a:r>
              <a:rPr lang="en-US" sz="2000" dirty="0" err="1"/>
              <a:t>proposé</a:t>
            </a:r>
            <a:r>
              <a:rPr lang="en-US" sz="2000" dirty="0"/>
              <a:t> </a:t>
            </a:r>
            <a:r>
              <a:rPr lang="en-US" sz="2000" dirty="0" err="1"/>
              <a:t>démocratiquement</a:t>
            </a:r>
            <a:r>
              <a:rPr lang="en-US" sz="2000" dirty="0"/>
              <a:t> par </a:t>
            </a:r>
            <a:r>
              <a:rPr lang="en-US" sz="2000" dirty="0" err="1"/>
              <a:t>l'équipe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 err="1"/>
              <a:t>citoyenne</a:t>
            </a:r>
            <a:r>
              <a:rPr lang="en-US" sz="2000" dirty="0"/>
              <a:t> de </a:t>
            </a:r>
            <a:r>
              <a:rPr lang="en-US" sz="2000" dirty="0" err="1"/>
              <a:t>développeurs</a:t>
            </a:r>
            <a:r>
              <a:rPr lang="en-US" sz="2000" dirty="0"/>
              <a:t> (</a:t>
            </a:r>
            <a:r>
              <a:rPr lang="en-US" sz="2000" dirty="0" err="1"/>
              <a:t>anonymes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non)</a:t>
            </a:r>
          </a:p>
          <a:p>
            <a:r>
              <a:rPr lang="en-US" sz="2000" dirty="0"/>
              <a:t>Vote par </a:t>
            </a:r>
            <a:r>
              <a:rPr lang="en-US" sz="2000" dirty="0" err="1"/>
              <a:t>tous</a:t>
            </a:r>
            <a:r>
              <a:rPr lang="en-US" sz="2000" dirty="0"/>
              <a:t> les 10 000+ </a:t>
            </a:r>
            <a:r>
              <a:rPr lang="en-US" sz="2000" dirty="0" err="1"/>
              <a:t>noeuds</a:t>
            </a:r>
            <a:r>
              <a:rPr lang="en-US" sz="2000" dirty="0"/>
              <a:t> du reseau. </a:t>
            </a:r>
            <a:br>
              <a:rPr lang="en-US" sz="2000" dirty="0"/>
            </a:br>
            <a:r>
              <a:rPr lang="en-US" sz="2000" dirty="0"/>
              <a:t>Tout le monde </a:t>
            </a:r>
            <a:r>
              <a:rPr lang="en-US" sz="2000" dirty="0" err="1"/>
              <a:t>peut</a:t>
            </a:r>
            <a:r>
              <a:rPr lang="en-US" sz="2000" dirty="0"/>
              <a:t> lancer un </a:t>
            </a:r>
            <a:r>
              <a:rPr lang="en-US" sz="2000" dirty="0" err="1"/>
              <a:t>noeud</a:t>
            </a:r>
            <a:r>
              <a:rPr lang="en-US" sz="2000" dirty="0"/>
              <a:t> sur son PC</a:t>
            </a:r>
          </a:p>
          <a:p>
            <a:endParaRPr lang="en-US" sz="2200" dirty="0"/>
          </a:p>
          <a:p>
            <a:r>
              <a:rPr lang="en-US" sz="2200" dirty="0"/>
              <a:t>Bitcoin : le </a:t>
            </a:r>
            <a:r>
              <a:rPr lang="en-US" sz="2200" dirty="0">
                <a:hlinkClick r:id="rId2"/>
              </a:rPr>
              <a:t>code open source</a:t>
            </a:r>
            <a:endParaRPr lang="en-US" sz="22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- 100 </a:t>
            </a:r>
            <a:r>
              <a:rPr lang="en-US" sz="1700" dirty="0" err="1"/>
              <a:t>dév</a:t>
            </a:r>
            <a:r>
              <a:rPr lang="en-US" sz="1700" dirty="0"/>
              <a:t>. '</a:t>
            </a:r>
            <a:r>
              <a:rPr lang="en-US" sz="1700" dirty="0" err="1"/>
              <a:t>coeur</a:t>
            </a:r>
            <a:r>
              <a:rPr lang="en-US" sz="1700" dirty="0"/>
              <a:t>'   (Top 2% </a:t>
            </a:r>
            <a:r>
              <a:rPr lang="en-US" sz="1700" dirty="0" err="1"/>
              <a:t>mondial</a:t>
            </a:r>
            <a:r>
              <a:rPr lang="en-US" sz="1700" dirty="0"/>
              <a:t> des </a:t>
            </a:r>
            <a:r>
              <a:rPr lang="en-US" sz="1700" dirty="0" err="1"/>
              <a:t>projets</a:t>
            </a:r>
            <a:r>
              <a:rPr lang="en-US" sz="1700" dirty="0"/>
              <a:t> open source)</a:t>
            </a:r>
            <a:br>
              <a:rPr lang="en-US" sz="1700" dirty="0"/>
            </a:br>
            <a:r>
              <a:rPr lang="en-US" sz="1700" dirty="0"/>
              <a:t>-</a:t>
            </a:r>
            <a:r>
              <a:rPr lang="fr-FR" sz="1700" dirty="0"/>
              <a:t> 900 contributeurs</a:t>
            </a:r>
            <a:br>
              <a:rPr lang="fr-FR" sz="1700" dirty="0"/>
            </a:br>
            <a:r>
              <a:rPr lang="fr-FR" sz="1700" dirty="0"/>
              <a:t>- 10 000 mineurs</a:t>
            </a:r>
            <a:br>
              <a:rPr lang="fr-FR" sz="1700" dirty="0"/>
            </a:br>
            <a:r>
              <a:rPr lang="en-US" sz="1700" dirty="0"/>
              <a:t>- xx 000 nodes</a:t>
            </a:r>
          </a:p>
          <a:p>
            <a:pPr marL="0" indent="0">
              <a:buNone/>
            </a:pPr>
            <a:r>
              <a:rPr lang="fr-FR" sz="1700" dirty="0"/>
              <a:t>- </a:t>
            </a:r>
            <a:r>
              <a:rPr lang="fr-FR" sz="1700" b="1" dirty="0"/>
              <a:t>Inflation ~1%/an </a:t>
            </a:r>
            <a:r>
              <a:rPr lang="fr-FR" sz="1700" dirty="0"/>
              <a:t>qui atteindra </a:t>
            </a:r>
            <a:r>
              <a:rPr lang="fr-FR" sz="1700" b="1" dirty="0"/>
              <a:t>0% </a:t>
            </a:r>
            <a:r>
              <a:rPr lang="fr-FR" sz="1700" dirty="0"/>
              <a:t>en 2140. (dernier minage de bloc)</a:t>
            </a:r>
            <a:endParaRPr lang="fr-FR" sz="22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2200" dirty="0" err="1"/>
              <a:t>Monero</a:t>
            </a:r>
            <a:r>
              <a:rPr lang="en-US" sz="2200" dirty="0"/>
              <a:t> : le </a:t>
            </a:r>
            <a:r>
              <a:rPr lang="en-US" sz="2200" dirty="0">
                <a:hlinkClick r:id="rId3"/>
              </a:rPr>
              <a:t>code open source</a:t>
            </a:r>
            <a:endParaRPr lang="en-US" sz="2200" dirty="0"/>
          </a:p>
          <a:p>
            <a:pPr marL="0" indent="0">
              <a:buNone/>
            </a:pPr>
            <a:r>
              <a:rPr lang="fr-FR" sz="1700" dirty="0"/>
              <a:t>- 10 </a:t>
            </a:r>
            <a:r>
              <a:rPr lang="fr-FR" sz="1700" dirty="0" err="1"/>
              <a:t>dév</a:t>
            </a:r>
            <a:r>
              <a:rPr lang="fr-FR" sz="1700" dirty="0"/>
              <a:t>. '</a:t>
            </a:r>
            <a:r>
              <a:rPr lang="fr-FR" sz="1700" dirty="0" err="1"/>
              <a:t>coeur</a:t>
            </a:r>
            <a:r>
              <a:rPr lang="fr-FR" sz="1700" dirty="0"/>
              <a:t>' pseudonymes</a:t>
            </a:r>
            <a:br>
              <a:rPr lang="fr-FR" sz="1700" dirty="0"/>
            </a:br>
            <a:r>
              <a:rPr lang="fr-FR" sz="1700" dirty="0"/>
              <a:t>- 250 contributeurs</a:t>
            </a:r>
            <a:br>
              <a:rPr lang="fr-FR" sz="1700" dirty="0"/>
            </a:br>
            <a:r>
              <a:rPr lang="fr-FR" sz="1700" dirty="0"/>
              <a:t>- &gt; 10 000 mineurs (intraçable mais bots)</a:t>
            </a:r>
            <a:br>
              <a:rPr lang="fr-FR" sz="1700" dirty="0"/>
            </a:br>
            <a:r>
              <a:rPr lang="fr-FR" sz="1700" dirty="0"/>
              <a:t>- &gt; 10 000 </a:t>
            </a:r>
            <a:r>
              <a:rPr lang="fr-FR" sz="1700" dirty="0" err="1"/>
              <a:t>nodes</a:t>
            </a:r>
            <a:r>
              <a:rPr lang="fr-FR" sz="1700" dirty="0"/>
              <a:t> (intraçable)</a:t>
            </a:r>
          </a:p>
          <a:p>
            <a:pPr marL="0" indent="0">
              <a:buNone/>
            </a:pPr>
            <a:r>
              <a:rPr lang="fr-FR" sz="1500" dirty="0"/>
              <a:t>- Inflation perpétuelle de</a:t>
            </a:r>
            <a:r>
              <a:rPr lang="fr-FR" sz="1500" b="1" dirty="0"/>
              <a:t> moins de 1%/an </a:t>
            </a:r>
            <a:r>
              <a:rPr lang="fr-FR" sz="1500" dirty="0"/>
              <a:t>afin de conserver</a:t>
            </a:r>
            <a:br>
              <a:rPr lang="fr-FR" sz="1500" dirty="0"/>
            </a:br>
            <a:r>
              <a:rPr lang="fr-FR" sz="1500" dirty="0"/>
              <a:t> une incitation de minage pour les mineurs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A45CEF-9518-997A-5425-1B071E9F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39" y="1236538"/>
            <a:ext cx="2931583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92A4F1-0918-41DB-AAE7-5C639A0E3B07}"/>
              </a:ext>
            </a:extLst>
          </p:cNvPr>
          <p:cNvSpPr txBox="1"/>
          <p:nvPr/>
        </p:nvSpPr>
        <p:spPr>
          <a:xfrm>
            <a:off x="8098367" y="1173001"/>
            <a:ext cx="325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Nb de </a:t>
            </a:r>
            <a:r>
              <a:rPr lang="en-US" sz="1400" dirty="0" err="1"/>
              <a:t>dév</a:t>
            </a:r>
            <a:r>
              <a:rPr lang="en-US" sz="1400" dirty="0"/>
              <a:t>. Bitcoin – 2009 - 2017</a:t>
            </a:r>
          </a:p>
        </p:txBody>
      </p:sp>
      <p:pic>
        <p:nvPicPr>
          <p:cNvPr id="2052" name="Picture 4" descr="What Is Bitcoin Halving &amp; Can It Affect Bitcoin’s Price? – Blockchain Academy">
            <a:extLst>
              <a:ext uri="{FF2B5EF4-FFF2-40B4-BE49-F238E27FC236}">
                <a16:creationId xmlns:a16="http://schemas.microsoft.com/office/drawing/2014/main" id="{665E7674-ED5C-C066-29A9-E10EE2FE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39" y="2523561"/>
            <a:ext cx="3067050" cy="160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Get Bitcoin Block Reward | How To Get Free Bitcoin Without Mining">
            <a:extLst>
              <a:ext uri="{FF2B5EF4-FFF2-40B4-BE49-F238E27FC236}">
                <a16:creationId xmlns:a16="http://schemas.microsoft.com/office/drawing/2014/main" id="{1ECCE112-244C-F634-6794-ABE854C7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39" y="4404750"/>
            <a:ext cx="2843389" cy="167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3750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79977</TotalTime>
  <Words>7171</Words>
  <Application>Microsoft Office PowerPoint</Application>
  <PresentationFormat>Grand écran</PresentationFormat>
  <Paragraphs>908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6" baseType="lpstr">
      <vt:lpstr>Abadi</vt:lpstr>
      <vt:lpstr>Apple Color Emoji</vt:lpstr>
      <vt:lpstr>Arial</vt:lpstr>
      <vt:lpstr>Arial Black</vt:lpstr>
      <vt:lpstr>Calibri</vt:lpstr>
      <vt:lpstr>Calibri Light</vt:lpstr>
      <vt:lpstr>Helvetica Neue</vt:lpstr>
      <vt:lpstr>Inter</vt:lpstr>
      <vt:lpstr>Palace Script MT</vt:lpstr>
      <vt:lpstr>Roboto</vt:lpstr>
      <vt:lpstr>Thème Office</vt:lpstr>
      <vt:lpstr>Pas de conflit d’intérêt -  Collectif citoyen et apartisan Expérimentés, actifs  Donner une direction claire pour une alternative + accompagner Pas là pour de la spéculation, mais pour des outils monétaires  citoyens et résilients</vt:lpstr>
      <vt:lpstr>Présentation PowerPoint</vt:lpstr>
      <vt:lpstr>Faut-il vraiment  faire un dessin ?   Situation économique de la France Oct 2022</vt:lpstr>
      <vt:lpstr>Cahier des charges</vt:lpstr>
      <vt:lpstr>Solution</vt:lpstr>
      <vt:lpstr>Vidéos – Tutos  - Réseaux</vt:lpstr>
      <vt:lpstr>Mais alors qui « produit » cette monnaie ?   Nœuds serveurs Monero/Bitcoin – inarrêtable. Un autre avantage de Monero est que n’importe qui peut le miner avec son PC, (Bitcoin est miné de préférence avec du matériel particulier)</vt:lpstr>
      <vt:lpstr>Chaque citoyen peut participer à ce réseau mondial  Souveraineté monétaire</vt:lpstr>
      <vt:lpstr>Quel modèle économique ? Qui décide ?</vt:lpstr>
      <vt:lpstr>Changement de structure monétaire</vt:lpstr>
      <vt:lpstr>Sécurité – Scénario critique</vt:lpstr>
      <vt:lpstr>Ceci n’est pas un conseil financier</vt:lpstr>
      <vt:lpstr>This is not a financial advice</vt:lpstr>
      <vt:lpstr>Exemples de répartition – épargne de M. Smith</vt:lpstr>
      <vt:lpstr>Présentation PowerPoint</vt:lpstr>
      <vt:lpstr>Présentation PowerPoint</vt:lpstr>
      <vt:lpstr>Système monétaire       résilient (niv. 3-4)</vt:lpstr>
      <vt:lpstr>Commerçants et entrepreneurs</vt:lpstr>
      <vt:lpstr>Présentation PowerPoint</vt:lpstr>
      <vt:lpstr>Fiscalité – se conformer à la loi ! </vt:lpstr>
      <vt:lpstr>Présentation PowerPoint</vt:lpstr>
      <vt:lpstr>Sortons des banques - 5 étapes - 1 heure</vt:lpstr>
      <vt:lpstr>Ok, mais on ne peut rien s’acheter avec du Bitcoin…</vt:lpstr>
      <vt:lpstr>Présentation PowerPoint</vt:lpstr>
      <vt:lpstr>Présentation PowerPoint</vt:lpstr>
      <vt:lpstr>Liste des "cryptos" pilotées  – World Economic Forum (WEF) et autres – à fuire</vt:lpstr>
      <vt:lpstr>Couches spéculatives au-dessus des 'holders' qui eux ne touchent pas à leur Bitcoin </vt:lpstr>
      <vt:lpstr>Speculative layers   above true holders of Bitcoin  Couches spéculatives au-dessus des Bitcoiners qui n'y touchent pas</vt:lpstr>
      <vt:lpstr>Présentation PowerPoint</vt:lpstr>
      <vt:lpstr>Présentation PowerPoint</vt:lpstr>
      <vt:lpstr>Présentation PowerPoint</vt:lpstr>
      <vt:lpstr>Présentation PowerPoint</vt:lpstr>
      <vt:lpstr>Twitter : @SortieDeBanque</vt:lpstr>
      <vt:lpstr>Communication collective</vt:lpstr>
      <vt:lpstr>Présentation PowerPoint</vt:lpstr>
      <vt:lpstr>Solution simple – Copies partielles complémentaires :  2 plaques sur les 3 données à un proche/notaire ou cachées suffisent pour retrouver l'ensemble.    Pour Bitcoin (12 mots-clés) – Ce n'est pas une pratique usuelle, mais pour des petits montants c'est un compromis entre resilience et simplicité. Pour des montants importants, utilisez un multisig</vt:lpstr>
      <vt:lpstr>Présentation PowerPoint</vt:lpstr>
      <vt:lpstr>Présentation PowerPoint</vt:lpstr>
      <vt:lpstr>Présentation PowerPoint</vt:lpstr>
      <vt:lpstr>Ceci n’est pas un conseil financier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Cahier des charges citoyen   - Système économique de transition anti-CBDC,  moyen d'échange légal</vt:lpstr>
      <vt:lpstr>Solution économique anti-CBDC citoyenne et légale, indépendante des banques</vt:lpstr>
      <vt:lpstr>Solution économique anti-CBDC citoyenne et légale, indépendante des banques</vt:lpstr>
      <vt:lpstr>Présentation PowerPoint</vt:lpstr>
      <vt:lpstr>Sécession numérique – paiement en Bitcoin /Monero Services en ligne anonymes et résilients</vt:lpstr>
      <vt:lpstr>Présentation PowerPoint</vt:lpstr>
      <vt:lpstr>Pour quitter le Titanic, à un moment il faut se jeter à l’eau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best best</cp:lastModifiedBy>
  <cp:revision>3127</cp:revision>
  <dcterms:created xsi:type="dcterms:W3CDTF">2022-07-16T00:35:44Z</dcterms:created>
  <dcterms:modified xsi:type="dcterms:W3CDTF">2023-02-10T02:22:16Z</dcterms:modified>
</cp:coreProperties>
</file>